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handoutMasterIdLst>
    <p:handoutMasterId r:id="rId50"/>
  </p:handoutMasterIdLst>
  <p:sldIdLst>
    <p:sldId id="263" r:id="rId2"/>
    <p:sldId id="269" r:id="rId3"/>
    <p:sldId id="271" r:id="rId4"/>
    <p:sldId id="270" r:id="rId5"/>
    <p:sldId id="278" r:id="rId6"/>
    <p:sldId id="279" r:id="rId7"/>
    <p:sldId id="272" r:id="rId8"/>
    <p:sldId id="276" r:id="rId9"/>
    <p:sldId id="280" r:id="rId10"/>
    <p:sldId id="281"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 id="314" r:id="rId43"/>
    <p:sldId id="315" r:id="rId44"/>
    <p:sldId id="316" r:id="rId45"/>
    <p:sldId id="317" r:id="rId46"/>
    <p:sldId id="318" r:id="rId47"/>
    <p:sldId id="319" r:id="rId48"/>
  </p:sldIdLst>
  <p:sldSz cx="9906000" cy="6858000" type="A4"/>
  <p:notesSz cx="6708775" cy="9840913"/>
  <p:defaultTextStyle>
    <a:defPPr>
      <a:defRPr lang="nl-NL"/>
    </a:defPPr>
    <a:lvl1pPr marL="0" algn="l" defTabSz="957757" rtl="0" eaLnBrk="1" latinLnBrk="0" hangingPunct="1">
      <a:defRPr sz="1900" kern="1200">
        <a:solidFill>
          <a:schemeClr val="tx1"/>
        </a:solidFill>
        <a:latin typeface="+mn-lt"/>
        <a:ea typeface="+mn-ea"/>
        <a:cs typeface="+mn-cs"/>
      </a:defRPr>
    </a:lvl1pPr>
    <a:lvl2pPr marL="478879" algn="l" defTabSz="957757" rtl="0" eaLnBrk="1" latinLnBrk="0" hangingPunct="1">
      <a:defRPr sz="1900" kern="1200">
        <a:solidFill>
          <a:schemeClr val="tx1"/>
        </a:solidFill>
        <a:latin typeface="+mn-lt"/>
        <a:ea typeface="+mn-ea"/>
        <a:cs typeface="+mn-cs"/>
      </a:defRPr>
    </a:lvl2pPr>
    <a:lvl3pPr marL="957757" algn="l" defTabSz="957757" rtl="0" eaLnBrk="1" latinLnBrk="0" hangingPunct="1">
      <a:defRPr sz="1900" kern="1200">
        <a:solidFill>
          <a:schemeClr val="tx1"/>
        </a:solidFill>
        <a:latin typeface="+mn-lt"/>
        <a:ea typeface="+mn-ea"/>
        <a:cs typeface="+mn-cs"/>
      </a:defRPr>
    </a:lvl3pPr>
    <a:lvl4pPr marL="1436636" algn="l" defTabSz="957757" rtl="0" eaLnBrk="1" latinLnBrk="0" hangingPunct="1">
      <a:defRPr sz="1900" kern="1200">
        <a:solidFill>
          <a:schemeClr val="tx1"/>
        </a:solidFill>
        <a:latin typeface="+mn-lt"/>
        <a:ea typeface="+mn-ea"/>
        <a:cs typeface="+mn-cs"/>
      </a:defRPr>
    </a:lvl4pPr>
    <a:lvl5pPr marL="1915514" algn="l" defTabSz="957757" rtl="0" eaLnBrk="1" latinLnBrk="0" hangingPunct="1">
      <a:defRPr sz="1900" kern="1200">
        <a:solidFill>
          <a:schemeClr val="tx1"/>
        </a:solidFill>
        <a:latin typeface="+mn-lt"/>
        <a:ea typeface="+mn-ea"/>
        <a:cs typeface="+mn-cs"/>
      </a:defRPr>
    </a:lvl5pPr>
    <a:lvl6pPr marL="2394393" algn="l" defTabSz="957757" rtl="0" eaLnBrk="1" latinLnBrk="0" hangingPunct="1">
      <a:defRPr sz="1900" kern="1200">
        <a:solidFill>
          <a:schemeClr val="tx1"/>
        </a:solidFill>
        <a:latin typeface="+mn-lt"/>
        <a:ea typeface="+mn-ea"/>
        <a:cs typeface="+mn-cs"/>
      </a:defRPr>
    </a:lvl6pPr>
    <a:lvl7pPr marL="2873271" algn="l" defTabSz="957757" rtl="0" eaLnBrk="1" latinLnBrk="0" hangingPunct="1">
      <a:defRPr sz="1900" kern="1200">
        <a:solidFill>
          <a:schemeClr val="tx1"/>
        </a:solidFill>
        <a:latin typeface="+mn-lt"/>
        <a:ea typeface="+mn-ea"/>
        <a:cs typeface="+mn-cs"/>
      </a:defRPr>
    </a:lvl7pPr>
    <a:lvl8pPr marL="3352150" algn="l" defTabSz="957757" rtl="0" eaLnBrk="1" latinLnBrk="0" hangingPunct="1">
      <a:defRPr sz="1900" kern="1200">
        <a:solidFill>
          <a:schemeClr val="tx1"/>
        </a:solidFill>
        <a:latin typeface="+mn-lt"/>
        <a:ea typeface="+mn-ea"/>
        <a:cs typeface="+mn-cs"/>
      </a:defRPr>
    </a:lvl8pPr>
    <a:lvl9pPr marL="3831028" algn="l" defTabSz="95775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5F"/>
    <a:srgbClr val="EDF6F9"/>
    <a:srgbClr val="E8F4F8"/>
    <a:srgbClr val="DCE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494" y="132"/>
      </p:cViewPr>
      <p:guideLst>
        <p:guide orient="horz" pos="2160"/>
        <p:guide pos="312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06713" cy="492125"/>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00475" y="0"/>
            <a:ext cx="2906713" cy="492125"/>
          </a:xfrm>
          <a:prstGeom prst="rect">
            <a:avLst/>
          </a:prstGeom>
        </p:spPr>
        <p:txBody>
          <a:bodyPr vert="horz" lIns="91440" tIns="45720" rIns="91440" bIns="45720" rtlCol="0"/>
          <a:lstStyle>
            <a:lvl1pPr algn="r">
              <a:defRPr sz="1200"/>
            </a:lvl1pPr>
          </a:lstStyle>
          <a:p>
            <a:fld id="{8013AE6A-A3D5-4102-8C12-AB2A9FD459F1}" type="datetimeFigureOut">
              <a:rPr lang="nl-NL" smtClean="0"/>
              <a:t>6-3-2018</a:t>
            </a:fld>
            <a:endParaRPr lang="nl-NL" dirty="0"/>
          </a:p>
        </p:txBody>
      </p:sp>
      <p:sp>
        <p:nvSpPr>
          <p:cNvPr id="4" name="Tijdelijke aanduiding voor voettekst 3"/>
          <p:cNvSpPr>
            <a:spLocks noGrp="1"/>
          </p:cNvSpPr>
          <p:nvPr>
            <p:ph type="ftr" sz="quarter" idx="2"/>
          </p:nvPr>
        </p:nvSpPr>
        <p:spPr>
          <a:xfrm>
            <a:off x="0" y="9347200"/>
            <a:ext cx="2906713" cy="492125"/>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00475" y="9347200"/>
            <a:ext cx="2906713" cy="492125"/>
          </a:xfrm>
          <a:prstGeom prst="rect">
            <a:avLst/>
          </a:prstGeom>
        </p:spPr>
        <p:txBody>
          <a:bodyPr vert="horz" lIns="91440" tIns="45720" rIns="91440" bIns="45720" rtlCol="0" anchor="b"/>
          <a:lstStyle>
            <a:lvl1pPr algn="r">
              <a:defRPr sz="1200"/>
            </a:lvl1pPr>
          </a:lstStyle>
          <a:p>
            <a:fld id="{D36E5812-B900-4747-B84E-11A838D657C0}" type="slidenum">
              <a:rPr lang="nl-NL" smtClean="0"/>
              <a:t>‹nr.›</a:t>
            </a:fld>
            <a:endParaRPr lang="nl-NL" dirty="0"/>
          </a:p>
        </p:txBody>
      </p:sp>
    </p:spTree>
    <p:extLst>
      <p:ext uri="{BB962C8B-B14F-4D97-AF65-F5344CB8AC3E}">
        <p14:creationId xmlns:p14="http://schemas.microsoft.com/office/powerpoint/2010/main" val="2272485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06713" cy="49371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00475" y="0"/>
            <a:ext cx="2906713" cy="493713"/>
          </a:xfrm>
          <a:prstGeom prst="rect">
            <a:avLst/>
          </a:prstGeom>
        </p:spPr>
        <p:txBody>
          <a:bodyPr vert="horz" lIns="91440" tIns="45720" rIns="91440" bIns="45720" rtlCol="0"/>
          <a:lstStyle>
            <a:lvl1pPr algn="r">
              <a:defRPr sz="1200"/>
            </a:lvl1pPr>
          </a:lstStyle>
          <a:p>
            <a:fld id="{AEF9BB05-78E3-4347-B714-C9AD78878C27}" type="datetimeFigureOut">
              <a:rPr lang="nl-NL" smtClean="0"/>
              <a:t>6-3-2018</a:t>
            </a:fld>
            <a:endParaRPr lang="nl-NL"/>
          </a:p>
        </p:txBody>
      </p:sp>
      <p:sp>
        <p:nvSpPr>
          <p:cNvPr id="4" name="Tijdelijke aanduiding voor dia-afbeelding 3"/>
          <p:cNvSpPr>
            <a:spLocks noGrp="1" noRot="1" noChangeAspect="1"/>
          </p:cNvSpPr>
          <p:nvPr>
            <p:ph type="sldImg" idx="2"/>
          </p:nvPr>
        </p:nvSpPr>
        <p:spPr>
          <a:xfrm>
            <a:off x="955675" y="1230313"/>
            <a:ext cx="4797425" cy="33210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1513" y="4735513"/>
            <a:ext cx="5365750" cy="3875087"/>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a:p>
        </p:txBody>
      </p:sp>
      <p:sp>
        <p:nvSpPr>
          <p:cNvPr id="6" name="Tijdelijke aanduiding voor voettekst 5"/>
          <p:cNvSpPr>
            <a:spLocks noGrp="1"/>
          </p:cNvSpPr>
          <p:nvPr>
            <p:ph type="ftr" sz="quarter" idx="4"/>
          </p:nvPr>
        </p:nvSpPr>
        <p:spPr>
          <a:xfrm>
            <a:off x="0" y="9347200"/>
            <a:ext cx="2906713" cy="49371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00475" y="9347200"/>
            <a:ext cx="2906713" cy="493713"/>
          </a:xfrm>
          <a:prstGeom prst="rect">
            <a:avLst/>
          </a:prstGeom>
        </p:spPr>
        <p:txBody>
          <a:bodyPr vert="horz" lIns="91440" tIns="45720" rIns="91440" bIns="45720" rtlCol="0" anchor="b"/>
          <a:lstStyle>
            <a:lvl1pPr algn="r">
              <a:defRPr sz="1200"/>
            </a:lvl1pPr>
          </a:lstStyle>
          <a:p>
            <a:fld id="{888C0374-3B3D-4043-B5C2-702930C7A556}" type="slidenum">
              <a:rPr lang="nl-NL" smtClean="0"/>
              <a:t>‹nr.›</a:t>
            </a:fld>
            <a:endParaRPr lang="nl-NL"/>
          </a:p>
        </p:txBody>
      </p:sp>
    </p:spTree>
    <p:extLst>
      <p:ext uri="{BB962C8B-B14F-4D97-AF65-F5344CB8AC3E}">
        <p14:creationId xmlns:p14="http://schemas.microsoft.com/office/powerpoint/2010/main" val="3912640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10</a:t>
            </a:fld>
            <a:endParaRPr lang="nl-NL"/>
          </a:p>
        </p:txBody>
      </p:sp>
    </p:spTree>
    <p:extLst>
      <p:ext uri="{BB962C8B-B14F-4D97-AF65-F5344CB8AC3E}">
        <p14:creationId xmlns:p14="http://schemas.microsoft.com/office/powerpoint/2010/main" val="252125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20</a:t>
            </a:fld>
            <a:endParaRPr lang="nl-NL"/>
          </a:p>
        </p:txBody>
      </p:sp>
    </p:spTree>
    <p:extLst>
      <p:ext uri="{BB962C8B-B14F-4D97-AF65-F5344CB8AC3E}">
        <p14:creationId xmlns:p14="http://schemas.microsoft.com/office/powerpoint/2010/main" val="1635549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21</a:t>
            </a:fld>
            <a:endParaRPr lang="nl-NL"/>
          </a:p>
        </p:txBody>
      </p:sp>
    </p:spTree>
    <p:extLst>
      <p:ext uri="{BB962C8B-B14F-4D97-AF65-F5344CB8AC3E}">
        <p14:creationId xmlns:p14="http://schemas.microsoft.com/office/powerpoint/2010/main" val="2431438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22</a:t>
            </a:fld>
            <a:endParaRPr lang="nl-NL"/>
          </a:p>
        </p:txBody>
      </p:sp>
    </p:spTree>
    <p:extLst>
      <p:ext uri="{BB962C8B-B14F-4D97-AF65-F5344CB8AC3E}">
        <p14:creationId xmlns:p14="http://schemas.microsoft.com/office/powerpoint/2010/main" val="2317406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23</a:t>
            </a:fld>
            <a:endParaRPr lang="nl-NL"/>
          </a:p>
        </p:txBody>
      </p:sp>
    </p:spTree>
    <p:extLst>
      <p:ext uri="{BB962C8B-B14F-4D97-AF65-F5344CB8AC3E}">
        <p14:creationId xmlns:p14="http://schemas.microsoft.com/office/powerpoint/2010/main" val="3128343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24</a:t>
            </a:fld>
            <a:endParaRPr lang="nl-NL"/>
          </a:p>
        </p:txBody>
      </p:sp>
    </p:spTree>
    <p:extLst>
      <p:ext uri="{BB962C8B-B14F-4D97-AF65-F5344CB8AC3E}">
        <p14:creationId xmlns:p14="http://schemas.microsoft.com/office/powerpoint/2010/main" val="4275649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25</a:t>
            </a:fld>
            <a:endParaRPr lang="nl-NL"/>
          </a:p>
        </p:txBody>
      </p:sp>
    </p:spTree>
    <p:extLst>
      <p:ext uri="{BB962C8B-B14F-4D97-AF65-F5344CB8AC3E}">
        <p14:creationId xmlns:p14="http://schemas.microsoft.com/office/powerpoint/2010/main" val="217253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26</a:t>
            </a:fld>
            <a:endParaRPr lang="nl-NL"/>
          </a:p>
        </p:txBody>
      </p:sp>
    </p:spTree>
    <p:extLst>
      <p:ext uri="{BB962C8B-B14F-4D97-AF65-F5344CB8AC3E}">
        <p14:creationId xmlns:p14="http://schemas.microsoft.com/office/powerpoint/2010/main" val="1119246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27</a:t>
            </a:fld>
            <a:endParaRPr lang="nl-NL"/>
          </a:p>
        </p:txBody>
      </p:sp>
    </p:spTree>
    <p:extLst>
      <p:ext uri="{BB962C8B-B14F-4D97-AF65-F5344CB8AC3E}">
        <p14:creationId xmlns:p14="http://schemas.microsoft.com/office/powerpoint/2010/main" val="2043912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r>
              <a:rPr lang="nl-NL" dirty="0"/>
              <a:t>Project </a:t>
            </a:r>
            <a:r>
              <a:rPr lang="nl-NL" dirty="0" err="1"/>
              <a:t>cece</a:t>
            </a:r>
            <a:r>
              <a:rPr lang="nl-NL" dirty="0"/>
              <a:t> is een platform voor het kopen van duurzame en eerlijke mode.</a:t>
            </a:r>
          </a:p>
        </p:txBody>
      </p:sp>
      <p:sp>
        <p:nvSpPr>
          <p:cNvPr id="4" name="Tijdelijke aanduiding voor dianummer 3"/>
          <p:cNvSpPr>
            <a:spLocks noGrp="1"/>
          </p:cNvSpPr>
          <p:nvPr>
            <p:ph type="sldNum" sz="quarter" idx="10"/>
          </p:nvPr>
        </p:nvSpPr>
        <p:spPr/>
        <p:txBody>
          <a:bodyPr/>
          <a:lstStyle/>
          <a:p>
            <a:fld id="{7C81CB2E-5F64-4842-B4E1-7670A5A1961A}" type="slidenum">
              <a:rPr lang="nl-NL" smtClean="0"/>
              <a:t>28</a:t>
            </a:fld>
            <a:endParaRPr lang="nl-NL"/>
          </a:p>
        </p:txBody>
      </p:sp>
    </p:spTree>
    <p:extLst>
      <p:ext uri="{BB962C8B-B14F-4D97-AF65-F5344CB8AC3E}">
        <p14:creationId xmlns:p14="http://schemas.microsoft.com/office/powerpoint/2010/main" val="1109865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C81CB2E-5F64-4842-B4E1-7670A5A1961A}" type="slidenum">
              <a:rPr lang="nl-NL" smtClean="0"/>
              <a:t>30</a:t>
            </a:fld>
            <a:endParaRPr lang="nl-NL"/>
          </a:p>
        </p:txBody>
      </p:sp>
    </p:spTree>
    <p:extLst>
      <p:ext uri="{BB962C8B-B14F-4D97-AF65-F5344CB8AC3E}">
        <p14:creationId xmlns:p14="http://schemas.microsoft.com/office/powerpoint/2010/main" val="474704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11</a:t>
            </a:fld>
            <a:endParaRPr lang="nl-NL"/>
          </a:p>
        </p:txBody>
      </p:sp>
    </p:spTree>
    <p:extLst>
      <p:ext uri="{BB962C8B-B14F-4D97-AF65-F5344CB8AC3E}">
        <p14:creationId xmlns:p14="http://schemas.microsoft.com/office/powerpoint/2010/main" val="3072577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Resultaten Dossier Duurzaam 2016: Duurzaamheid bij consument in de lift</a:t>
            </a:r>
          </a:p>
          <a:p>
            <a:r>
              <a:rPr lang="nl-NL" sz="1200" b="0" i="0" kern="1200" dirty="0">
                <a:solidFill>
                  <a:schemeClr val="tx1"/>
                </a:solidFill>
                <a:effectLst/>
                <a:latin typeface="+mn-lt"/>
                <a:ea typeface="+mn-ea"/>
                <a:cs typeface="+mn-cs"/>
              </a:rPr>
              <a:t>De houding van Nederlandse consumenten ten aanzien van duurzaamheid is het afgelopen jaar aanzienlijk verbeterd. De helft let op duurzaamheid bij zijn aankopen. Vorig jaar was dat 42%. Ook wil een ruime meerderheid dat bedrijven hen helpen bij het maken van duurzame of bewuste keuzes. Terwijl slechts 19% vindt dat bedrijven dat goed doen.</a:t>
            </a:r>
          </a:p>
          <a:p>
            <a:r>
              <a:rPr lang="nl-NL" sz="1200" b="1" i="0" kern="1200" dirty="0">
                <a:solidFill>
                  <a:schemeClr val="tx1"/>
                </a:solidFill>
                <a:effectLst/>
                <a:latin typeface="+mn-lt"/>
                <a:ea typeface="+mn-ea"/>
                <a:cs typeface="+mn-cs"/>
              </a:rPr>
              <a:t>Eigen verantwoordelijkheid</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Het aandeel consumenten, dat het belangrijk vindt dat bedrijven duurzaam ondernemen, is in 2016 gestegen van 64% naar 71%. Men ervaart daarbij vaker een eigen verantwoordelijkheid. Bijna de helft van de consumenten (49%) let bij de aanschaf van producten op duurzame aspecten. Vorig jaar was dat nog 42% en in 2013 slechts 30%.</a:t>
            </a:r>
          </a:p>
          <a:p>
            <a:r>
              <a:rPr lang="nl-NL" sz="1200" b="1" i="0" kern="1200" dirty="0">
                <a:solidFill>
                  <a:schemeClr val="tx1"/>
                </a:solidFill>
                <a:effectLst/>
                <a:latin typeface="+mn-lt"/>
                <a:ea typeface="+mn-ea"/>
                <a:cs typeface="+mn-cs"/>
              </a:rPr>
              <a:t>In de volle breedte</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Of het nu om energie, witgoed, financiële diensten of voedsel gaat, opvallend is dat in de meeste sectoren de aandacht voor duurzaamheid bij de aankoop toeneemt. Men let daarbij niet alleen meer op het milieu (42%), maar ook op dierenwelzijn (41%) en fair </a:t>
            </a:r>
            <a:r>
              <a:rPr lang="nl-NL" sz="1200" b="0" i="0" kern="1200" dirty="0" err="1">
                <a:solidFill>
                  <a:schemeClr val="tx1"/>
                </a:solidFill>
                <a:effectLst/>
                <a:latin typeface="+mn-lt"/>
                <a:ea typeface="+mn-ea"/>
                <a:cs typeface="+mn-cs"/>
              </a:rPr>
              <a:t>trade</a:t>
            </a:r>
            <a:r>
              <a:rPr lang="nl-NL" sz="1200" b="0" i="0" kern="1200" dirty="0">
                <a:solidFill>
                  <a:schemeClr val="tx1"/>
                </a:solidFill>
                <a:effectLst/>
                <a:latin typeface="+mn-lt"/>
                <a:ea typeface="+mn-ea"/>
                <a:cs typeface="+mn-cs"/>
              </a:rPr>
              <a:t> (47%). De positievere houding blijkt ook uit het stijgend aandeel consumenten dat zelf actief informatie over duurzaamheid zoekt bij de aanschaf van nieuwe producten. Eén op de vijf vindt duurzaamheid belangrijker dan de prijs-kwaliteit verhouding. In 2015 was dat nog 17%.</a:t>
            </a:r>
          </a:p>
          <a:p>
            <a:r>
              <a:rPr lang="nl-NL" sz="1200" b="0" i="0" kern="1200" dirty="0">
                <a:solidFill>
                  <a:schemeClr val="tx1"/>
                </a:solidFill>
                <a:effectLst/>
                <a:latin typeface="+mn-lt"/>
                <a:ea typeface="+mn-ea"/>
                <a:cs typeface="+mn-cs"/>
              </a:rPr>
              <a:t>Resultaten Dossier Duurzaam 2015: Duurzame aankoop doet er steeds meer toe bij consumenten</a:t>
            </a:r>
          </a:p>
          <a:p>
            <a:r>
              <a:rPr lang="nl-NL" sz="1200" b="0" i="0" kern="1200" dirty="0">
                <a:solidFill>
                  <a:schemeClr val="tx1"/>
                </a:solidFill>
                <a:effectLst/>
                <a:latin typeface="+mn-lt"/>
                <a:ea typeface="+mn-ea"/>
                <a:cs typeface="+mn-cs"/>
              </a:rPr>
              <a:t> </a:t>
            </a:r>
          </a:p>
          <a:p>
            <a:r>
              <a:rPr lang="nl-NL" sz="1200" b="0" i="0" kern="1200" dirty="0">
                <a:solidFill>
                  <a:schemeClr val="tx1"/>
                </a:solidFill>
                <a:effectLst/>
                <a:latin typeface="+mn-lt"/>
                <a:ea typeface="+mn-ea"/>
                <a:cs typeface="+mn-cs"/>
              </a:rPr>
              <a:t>Een derde denkt daarmee bedrijven te bewegen duurzamer te werken.</a:t>
            </a:r>
          </a:p>
          <a:p>
            <a:r>
              <a:rPr lang="nl-NL" sz="1200" b="0" i="0" kern="1200" dirty="0">
                <a:solidFill>
                  <a:schemeClr val="tx1"/>
                </a:solidFill>
                <a:effectLst/>
                <a:latin typeface="+mn-lt"/>
                <a:ea typeface="+mn-ea"/>
                <a:cs typeface="+mn-cs"/>
              </a:rPr>
              <a:t>Steeds meer consumenten vinden dat ze met hun duurzame aankopen ook echt verschil kunnen maken. Voor ruim vier van de 10 consumenten spelen duurzame aspecten een belangrijke rol bij de aanschaf van producten of diensten. Voor het eerst denkt meer dan 30% dat het met zijn aankopen aanbieders kan bewegen duurzamer te werken. Na een jarenlange stijging neemt de scepsis ten aanzien van communicatie over duurzaamheid dit jaar af. Dat blijkt uit Dossier Duurzaam 2015, het grootschalige consumentenonderzoek van </a:t>
            </a:r>
            <a:r>
              <a:rPr lang="nl-NL" sz="1200" b="0" i="0" kern="1200" dirty="0" err="1">
                <a:solidFill>
                  <a:schemeClr val="tx1"/>
                </a:solidFill>
                <a:effectLst/>
                <a:latin typeface="+mn-lt"/>
                <a:ea typeface="+mn-ea"/>
                <a:cs typeface="+mn-cs"/>
              </a:rPr>
              <a:t>GfK</a:t>
            </a:r>
            <a:r>
              <a:rPr lang="nl-NL" sz="1200" b="0" i="0" kern="1200" dirty="0">
                <a:solidFill>
                  <a:schemeClr val="tx1"/>
                </a:solidFill>
                <a:effectLst/>
                <a:latin typeface="+mn-lt"/>
                <a:ea typeface="+mn-ea"/>
                <a:cs typeface="+mn-cs"/>
              </a:rPr>
              <a:t> en marketingbureau b-open naar de houding van de Nederlandse consument ten aanzien van duurzaamheid en maatschappelijk verantwoord ondernemen (MVO).</a:t>
            </a:r>
          </a:p>
          <a:p>
            <a:endParaRPr lang="nl-NL" dirty="0"/>
          </a:p>
        </p:txBody>
      </p:sp>
      <p:sp>
        <p:nvSpPr>
          <p:cNvPr id="4" name="Tijdelijke aanduiding voor dianummer 3"/>
          <p:cNvSpPr>
            <a:spLocks noGrp="1"/>
          </p:cNvSpPr>
          <p:nvPr>
            <p:ph type="sldNum" sz="quarter" idx="10"/>
          </p:nvPr>
        </p:nvSpPr>
        <p:spPr/>
        <p:txBody>
          <a:bodyPr/>
          <a:lstStyle/>
          <a:p>
            <a:fld id="{7C81CB2E-5F64-4842-B4E1-7670A5A1961A}" type="slidenum">
              <a:rPr lang="nl-NL" smtClean="0"/>
              <a:t>32</a:t>
            </a:fld>
            <a:endParaRPr lang="nl-NL"/>
          </a:p>
        </p:txBody>
      </p:sp>
    </p:spTree>
    <p:extLst>
      <p:ext uri="{BB962C8B-B14F-4D97-AF65-F5344CB8AC3E}">
        <p14:creationId xmlns:p14="http://schemas.microsoft.com/office/powerpoint/2010/main" val="3348339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Introduction story</a:t>
            </a:r>
          </a:p>
          <a:p>
            <a:endParaRPr lang="en-US" dirty="0"/>
          </a:p>
          <a:p>
            <a:pPr marL="171450" indent="-171450">
              <a:buFontTx/>
              <a:buChar char="-"/>
            </a:pPr>
            <a:r>
              <a:rPr lang="en-US" dirty="0"/>
              <a:t>What is the main reason for not choosing an electric car? </a:t>
            </a:r>
          </a:p>
          <a:p>
            <a:pPr marL="0" indent="0">
              <a:buFontTx/>
              <a:buNone/>
            </a:pPr>
            <a:r>
              <a:rPr lang="en-US" dirty="0"/>
              <a:t>Range of the car is limited</a:t>
            </a:r>
          </a:p>
          <a:p>
            <a:pPr marL="171450" indent="-171450">
              <a:buFontTx/>
              <a:buChar char="-"/>
            </a:pPr>
            <a:r>
              <a:rPr lang="en-US" dirty="0"/>
              <a:t>Top model cars = 400-500 km, affordable cars 100-200 km. </a:t>
            </a:r>
          </a:p>
          <a:p>
            <a:pPr marL="171450" indent="-171450">
              <a:buFontTx/>
              <a:buChar char="-"/>
            </a:pPr>
            <a:r>
              <a:rPr lang="en-US" dirty="0"/>
              <a:t>Top model cars solve this by using large battery packs: Tesla S 100 has 400 kg of batteries on board, which take up 285 l. </a:t>
            </a:r>
          </a:p>
          <a:p>
            <a:pPr marL="0" indent="0">
              <a:buFontTx/>
              <a:buNone/>
            </a:pPr>
            <a:r>
              <a:rPr lang="en-US" dirty="0"/>
              <a:t>Battery lifetime</a:t>
            </a:r>
          </a:p>
          <a:p>
            <a:pPr marL="0" indent="0">
              <a:buFontTx/>
              <a:buNone/>
            </a:pPr>
            <a:r>
              <a:rPr lang="en-US" dirty="0"/>
              <a:t>- Charging leads to ageing of batteries. Lifetime can be improved by having to have less charge-discharge cycles</a:t>
            </a:r>
          </a:p>
        </p:txBody>
      </p:sp>
      <p:sp>
        <p:nvSpPr>
          <p:cNvPr id="4" name="Tijdelijke aanduiding voor dianummer 3"/>
          <p:cNvSpPr>
            <a:spLocks noGrp="1"/>
          </p:cNvSpPr>
          <p:nvPr>
            <p:ph type="sldNum" sz="quarter" idx="10"/>
          </p:nvPr>
        </p:nvSpPr>
        <p:spPr/>
        <p:txBody>
          <a:bodyPr/>
          <a:lstStyle/>
          <a:p>
            <a:fld id="{3C8AE67F-7ECE-4597-AB3A-6495F736E3F7}" type="slidenum">
              <a:rPr lang="en-US" smtClean="0"/>
              <a:t>41</a:t>
            </a:fld>
            <a:endParaRPr lang="en-US"/>
          </a:p>
        </p:txBody>
      </p:sp>
    </p:spTree>
    <p:extLst>
      <p:ext uri="{BB962C8B-B14F-4D97-AF65-F5344CB8AC3E}">
        <p14:creationId xmlns:p14="http://schemas.microsoft.com/office/powerpoint/2010/main" val="2225229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At LJT we are developing a pure silicon anode that will boost the energy density of batteries. In principle Si has a ten times higher Lithium storage capacity than graphite, which is the material used nowadays. But most Si anodes suffer from degradation. The trick is to make the Si in such a way that it is able to store large amounts of lithium without disintegrating. With our technology, we are able to produce porous Si that has enough space to expand and accommodate for the Li. </a:t>
            </a:r>
          </a:p>
          <a:p>
            <a:endParaRPr lang="en-US" dirty="0"/>
          </a:p>
        </p:txBody>
      </p:sp>
      <p:sp>
        <p:nvSpPr>
          <p:cNvPr id="4" name="Tijdelijke aanduiding voor dianummer 3"/>
          <p:cNvSpPr>
            <a:spLocks noGrp="1"/>
          </p:cNvSpPr>
          <p:nvPr>
            <p:ph type="sldNum" sz="quarter" idx="10"/>
          </p:nvPr>
        </p:nvSpPr>
        <p:spPr/>
        <p:txBody>
          <a:bodyPr/>
          <a:lstStyle/>
          <a:p>
            <a:fld id="{3C8AE67F-7ECE-4597-AB3A-6495F736E3F7}" type="slidenum">
              <a:rPr lang="en-US" smtClean="0"/>
              <a:t>42</a:t>
            </a:fld>
            <a:endParaRPr lang="en-US"/>
          </a:p>
        </p:txBody>
      </p:sp>
    </p:spTree>
    <p:extLst>
      <p:ext uri="{BB962C8B-B14F-4D97-AF65-F5344CB8AC3E}">
        <p14:creationId xmlns:p14="http://schemas.microsoft.com/office/powerpoint/2010/main" val="3869166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What we have achieved in one year is a stable battery that has high capacity, good stability over hundreds of charge discharge cycles with good life time. </a:t>
            </a:r>
          </a:p>
        </p:txBody>
      </p:sp>
      <p:sp>
        <p:nvSpPr>
          <p:cNvPr id="4" name="Tijdelijke aanduiding voor dianummer 3"/>
          <p:cNvSpPr>
            <a:spLocks noGrp="1"/>
          </p:cNvSpPr>
          <p:nvPr>
            <p:ph type="sldNum" sz="quarter" idx="10"/>
          </p:nvPr>
        </p:nvSpPr>
        <p:spPr/>
        <p:txBody>
          <a:bodyPr/>
          <a:lstStyle/>
          <a:p>
            <a:fld id="{3C8AE67F-7ECE-4597-AB3A-6495F736E3F7}" type="slidenum">
              <a:rPr lang="en-US" smtClean="0"/>
              <a:t>44</a:t>
            </a:fld>
            <a:endParaRPr lang="en-US"/>
          </a:p>
        </p:txBody>
      </p:sp>
    </p:spTree>
    <p:extLst>
      <p:ext uri="{BB962C8B-B14F-4D97-AF65-F5344CB8AC3E}">
        <p14:creationId xmlns:p14="http://schemas.microsoft.com/office/powerpoint/2010/main" val="1554560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This</a:t>
            </a:r>
            <a:r>
              <a:rPr lang="nl-NL" dirty="0"/>
              <a:t> </a:t>
            </a:r>
            <a:r>
              <a:rPr lang="nl-NL" dirty="0" err="1"/>
              <a:t>graph</a:t>
            </a:r>
            <a:r>
              <a:rPr lang="nl-NL" dirty="0"/>
              <a:t> </a:t>
            </a:r>
            <a:r>
              <a:rPr lang="nl-NL" dirty="0" err="1"/>
              <a:t>gives</a:t>
            </a:r>
            <a:r>
              <a:rPr lang="nl-NL" dirty="0"/>
              <a:t> </a:t>
            </a:r>
            <a:r>
              <a:rPr lang="nl-NL" dirty="0" err="1"/>
              <a:t>you</a:t>
            </a:r>
            <a:r>
              <a:rPr lang="nl-NL" dirty="0"/>
              <a:t> </a:t>
            </a:r>
            <a:r>
              <a:rPr lang="nl-NL" dirty="0" err="1"/>
              <a:t>an</a:t>
            </a:r>
            <a:r>
              <a:rPr lang="nl-NL" dirty="0"/>
              <a:t> </a:t>
            </a:r>
            <a:r>
              <a:rPr lang="nl-NL" dirty="0" err="1"/>
              <a:t>idea</a:t>
            </a:r>
            <a:r>
              <a:rPr lang="nl-NL" dirty="0"/>
              <a:t> of </a:t>
            </a:r>
            <a:r>
              <a:rPr lang="nl-NL" dirty="0" err="1"/>
              <a:t>the</a:t>
            </a:r>
            <a:r>
              <a:rPr lang="nl-NL" dirty="0"/>
              <a:t> </a:t>
            </a:r>
            <a:r>
              <a:rPr lang="nl-NL" dirty="0" err="1"/>
              <a:t>specifications</a:t>
            </a:r>
            <a:r>
              <a:rPr lang="nl-NL" dirty="0"/>
              <a:t> </a:t>
            </a:r>
            <a:r>
              <a:rPr lang="nl-NL" dirty="0" err="1"/>
              <a:t>that</a:t>
            </a:r>
            <a:r>
              <a:rPr lang="nl-NL" dirty="0"/>
              <a:t> </a:t>
            </a:r>
            <a:r>
              <a:rPr lang="nl-NL" dirty="0" err="1"/>
              <a:t>each</a:t>
            </a:r>
            <a:r>
              <a:rPr lang="nl-NL" dirty="0"/>
              <a:t> different </a:t>
            </a:r>
            <a:r>
              <a:rPr lang="nl-NL" dirty="0" err="1"/>
              <a:t>industry</a:t>
            </a:r>
            <a:r>
              <a:rPr lang="nl-NL" dirty="0"/>
              <a:t> has. </a:t>
            </a:r>
            <a:r>
              <a:rPr lang="nl-NL" dirty="0" err="1"/>
              <a:t>Specialty</a:t>
            </a:r>
            <a:r>
              <a:rPr lang="nl-NL" dirty="0"/>
              <a:t> </a:t>
            </a:r>
            <a:r>
              <a:rPr lang="nl-NL" dirty="0" err="1"/>
              <a:t>applications</a:t>
            </a:r>
            <a:r>
              <a:rPr lang="nl-NL" dirty="0"/>
              <a:t> </a:t>
            </a:r>
            <a:r>
              <a:rPr lang="nl-NL" dirty="0" err="1"/>
              <a:t>can</a:t>
            </a:r>
            <a:r>
              <a:rPr lang="nl-NL" dirty="0"/>
              <a:t> </a:t>
            </a:r>
            <a:r>
              <a:rPr lang="nl-NL" dirty="0" err="1"/>
              <a:t>be</a:t>
            </a:r>
            <a:r>
              <a:rPr lang="nl-NL" dirty="0"/>
              <a:t> </a:t>
            </a:r>
            <a:r>
              <a:rPr lang="nl-NL" dirty="0" err="1"/>
              <a:t>for</a:t>
            </a:r>
            <a:r>
              <a:rPr lang="nl-NL" dirty="0"/>
              <a:t> </a:t>
            </a:r>
            <a:r>
              <a:rPr lang="nl-NL" dirty="0" err="1"/>
              <a:t>example</a:t>
            </a:r>
            <a:r>
              <a:rPr lang="nl-NL" dirty="0"/>
              <a:t> drones, remote power </a:t>
            </a:r>
            <a:r>
              <a:rPr lang="nl-NL" dirty="0" err="1"/>
              <a:t>supply</a:t>
            </a:r>
            <a:r>
              <a:rPr lang="nl-NL" dirty="0"/>
              <a:t> etc. Stuff </a:t>
            </a:r>
            <a:r>
              <a:rPr lang="nl-NL" dirty="0" err="1"/>
              <a:t>that</a:t>
            </a:r>
            <a:r>
              <a:rPr lang="nl-NL" dirty="0"/>
              <a:t> </a:t>
            </a:r>
            <a:r>
              <a:rPr lang="nl-NL" dirty="0" err="1"/>
              <a:t>you</a:t>
            </a:r>
            <a:r>
              <a:rPr lang="nl-NL" dirty="0"/>
              <a:t> </a:t>
            </a:r>
            <a:r>
              <a:rPr lang="nl-NL" dirty="0" err="1"/>
              <a:t>don’t</a:t>
            </a:r>
            <a:r>
              <a:rPr lang="nl-NL" dirty="0"/>
              <a:t> have </a:t>
            </a:r>
            <a:r>
              <a:rPr lang="nl-NL" dirty="0" err="1"/>
              <a:t>to</a:t>
            </a:r>
            <a:r>
              <a:rPr lang="nl-NL" dirty="0"/>
              <a:t> charge on a </a:t>
            </a:r>
            <a:r>
              <a:rPr lang="nl-NL" dirty="0" err="1"/>
              <a:t>daily</a:t>
            </a:r>
            <a:r>
              <a:rPr lang="nl-NL" dirty="0"/>
              <a:t> basis. </a:t>
            </a:r>
          </a:p>
          <a:p>
            <a:r>
              <a:rPr lang="nl-NL" dirty="0"/>
              <a:t>Consumer electronics are </a:t>
            </a:r>
            <a:r>
              <a:rPr lang="nl-NL" dirty="0" err="1"/>
              <a:t>mostly</a:t>
            </a:r>
            <a:r>
              <a:rPr lang="nl-NL" dirty="0"/>
              <a:t> </a:t>
            </a:r>
            <a:r>
              <a:rPr lang="nl-NL" dirty="0" err="1"/>
              <a:t>charged</a:t>
            </a:r>
            <a:r>
              <a:rPr lang="nl-NL" dirty="0"/>
              <a:t> </a:t>
            </a:r>
            <a:r>
              <a:rPr lang="nl-NL" dirty="0" err="1"/>
              <a:t>almost</a:t>
            </a:r>
            <a:r>
              <a:rPr lang="nl-NL" dirty="0"/>
              <a:t> </a:t>
            </a:r>
            <a:r>
              <a:rPr lang="nl-NL" dirty="0" err="1"/>
              <a:t>every</a:t>
            </a:r>
            <a:r>
              <a:rPr lang="nl-NL" dirty="0"/>
              <a:t> </a:t>
            </a:r>
            <a:r>
              <a:rPr lang="nl-NL" dirty="0" err="1"/>
              <a:t>day</a:t>
            </a:r>
            <a:r>
              <a:rPr lang="nl-NL" dirty="0"/>
              <a:t> (</a:t>
            </a:r>
            <a:r>
              <a:rPr lang="nl-NL" dirty="0" err="1"/>
              <a:t>think</a:t>
            </a:r>
            <a:r>
              <a:rPr lang="nl-NL" dirty="0"/>
              <a:t> of </a:t>
            </a:r>
            <a:r>
              <a:rPr lang="nl-NL" dirty="0" err="1"/>
              <a:t>your</a:t>
            </a:r>
            <a:r>
              <a:rPr lang="nl-NL" dirty="0"/>
              <a:t> mobile </a:t>
            </a:r>
            <a:r>
              <a:rPr lang="nl-NL" dirty="0" err="1"/>
              <a:t>phone</a:t>
            </a:r>
            <a:r>
              <a:rPr lang="nl-NL" dirty="0"/>
              <a:t>!) but </a:t>
            </a:r>
            <a:r>
              <a:rPr lang="nl-NL" dirty="0" err="1"/>
              <a:t>typically</a:t>
            </a:r>
            <a:r>
              <a:rPr lang="nl-NL" dirty="0"/>
              <a:t> have a </a:t>
            </a:r>
            <a:r>
              <a:rPr lang="nl-NL" dirty="0" err="1"/>
              <a:t>lifetime</a:t>
            </a:r>
            <a:r>
              <a:rPr lang="nl-NL" dirty="0"/>
              <a:t> of 3-5 </a:t>
            </a:r>
            <a:r>
              <a:rPr lang="nl-NL" dirty="0" err="1"/>
              <a:t>years</a:t>
            </a:r>
            <a:r>
              <a:rPr lang="nl-NL" dirty="0"/>
              <a:t>. </a:t>
            </a:r>
          </a:p>
          <a:p>
            <a:r>
              <a:rPr lang="nl-NL" dirty="0"/>
              <a:t>Electric </a:t>
            </a:r>
            <a:r>
              <a:rPr lang="nl-NL" dirty="0" err="1"/>
              <a:t>cars</a:t>
            </a:r>
            <a:r>
              <a:rPr lang="nl-NL" dirty="0"/>
              <a:t> are built </a:t>
            </a:r>
            <a:r>
              <a:rPr lang="nl-NL" dirty="0" err="1"/>
              <a:t>to</a:t>
            </a:r>
            <a:r>
              <a:rPr lang="nl-NL" dirty="0"/>
              <a:t> last </a:t>
            </a:r>
            <a:r>
              <a:rPr lang="nl-NL" dirty="0" err="1"/>
              <a:t>for</a:t>
            </a:r>
            <a:r>
              <a:rPr lang="nl-NL" dirty="0"/>
              <a:t> </a:t>
            </a:r>
            <a:r>
              <a:rPr lang="nl-NL" dirty="0" err="1"/>
              <a:t>longer</a:t>
            </a:r>
            <a:r>
              <a:rPr lang="nl-NL" dirty="0"/>
              <a:t> </a:t>
            </a:r>
            <a:r>
              <a:rPr lang="nl-NL" dirty="0" err="1"/>
              <a:t>times</a:t>
            </a:r>
            <a:r>
              <a:rPr lang="nl-NL" dirty="0"/>
              <a:t>. For </a:t>
            </a:r>
            <a:r>
              <a:rPr lang="nl-NL" dirty="0" err="1"/>
              <a:t>example</a:t>
            </a:r>
            <a:r>
              <a:rPr lang="nl-NL" dirty="0"/>
              <a:t> TESLA </a:t>
            </a:r>
            <a:r>
              <a:rPr lang="nl-NL" dirty="0" err="1"/>
              <a:t>gives</a:t>
            </a:r>
            <a:r>
              <a:rPr lang="nl-NL" dirty="0"/>
              <a:t> a 8 </a:t>
            </a:r>
            <a:r>
              <a:rPr lang="nl-NL" dirty="0" err="1"/>
              <a:t>year</a:t>
            </a:r>
            <a:r>
              <a:rPr lang="nl-NL" dirty="0"/>
              <a:t> warranty on </a:t>
            </a:r>
            <a:r>
              <a:rPr lang="nl-NL" dirty="0" err="1"/>
              <a:t>batteries</a:t>
            </a:r>
            <a:r>
              <a:rPr lang="nl-NL" dirty="0"/>
              <a:t>, </a:t>
            </a:r>
            <a:r>
              <a:rPr lang="nl-NL" dirty="0" err="1"/>
              <a:t>which</a:t>
            </a:r>
            <a:r>
              <a:rPr lang="nl-NL" dirty="0"/>
              <a:t> means at </a:t>
            </a:r>
            <a:r>
              <a:rPr lang="nl-NL" dirty="0" err="1"/>
              <a:t>least</a:t>
            </a:r>
            <a:r>
              <a:rPr lang="nl-NL" dirty="0"/>
              <a:t> 3000 </a:t>
            </a:r>
            <a:r>
              <a:rPr lang="nl-NL" dirty="0" err="1"/>
              <a:t>cycles</a:t>
            </a:r>
            <a:r>
              <a:rPr lang="nl-NL" dirty="0"/>
              <a:t> </a:t>
            </a:r>
            <a:r>
              <a:rPr lang="nl-NL" dirty="0" err="1"/>
              <a:t>stability</a:t>
            </a:r>
            <a:r>
              <a:rPr lang="nl-NL" dirty="0"/>
              <a:t>, </a:t>
            </a:r>
            <a:r>
              <a:rPr lang="nl-NL" dirty="0" err="1"/>
              <a:t>preferably</a:t>
            </a:r>
            <a:r>
              <a:rPr lang="nl-NL" dirty="0"/>
              <a:t> more. In </a:t>
            </a:r>
            <a:r>
              <a:rPr lang="nl-NL" dirty="0" err="1"/>
              <a:t>renewable</a:t>
            </a:r>
            <a:r>
              <a:rPr lang="nl-NL" dirty="0"/>
              <a:t> energy storage, </a:t>
            </a:r>
            <a:r>
              <a:rPr lang="nl-NL" dirty="0" err="1"/>
              <a:t>the</a:t>
            </a:r>
            <a:r>
              <a:rPr lang="nl-NL" dirty="0"/>
              <a:t> </a:t>
            </a:r>
            <a:r>
              <a:rPr lang="nl-NL" dirty="0" err="1"/>
              <a:t>demands</a:t>
            </a:r>
            <a:r>
              <a:rPr lang="nl-NL" dirty="0"/>
              <a:t> are even </a:t>
            </a:r>
            <a:r>
              <a:rPr lang="nl-NL" dirty="0" err="1"/>
              <a:t>higher</a:t>
            </a:r>
            <a:r>
              <a:rPr lang="nl-NL" dirty="0"/>
              <a:t>. </a:t>
            </a:r>
          </a:p>
          <a:p>
            <a:endParaRPr lang="nl-NL" dirty="0"/>
          </a:p>
          <a:p>
            <a:r>
              <a:rPr lang="nl-NL" dirty="0" err="1"/>
              <a:t>Where</a:t>
            </a:r>
            <a:r>
              <a:rPr lang="nl-NL" dirty="0"/>
              <a:t> we are </a:t>
            </a:r>
            <a:r>
              <a:rPr lang="nl-NL" dirty="0" err="1"/>
              <a:t>and</a:t>
            </a:r>
            <a:r>
              <a:rPr lang="nl-NL" dirty="0"/>
              <a:t> </a:t>
            </a:r>
            <a:r>
              <a:rPr lang="nl-NL" dirty="0" err="1"/>
              <a:t>what</a:t>
            </a:r>
            <a:r>
              <a:rPr lang="nl-NL" dirty="0"/>
              <a:t> we want </a:t>
            </a:r>
            <a:r>
              <a:rPr lang="nl-NL" dirty="0" err="1"/>
              <a:t>to</a:t>
            </a:r>
            <a:r>
              <a:rPr lang="nl-NL" dirty="0"/>
              <a:t> </a:t>
            </a:r>
            <a:r>
              <a:rPr lang="nl-NL" dirty="0" err="1"/>
              <a:t>achieve</a:t>
            </a:r>
            <a:r>
              <a:rPr lang="nl-NL" dirty="0"/>
              <a:t>. How do </a:t>
            </a:r>
            <a:r>
              <a:rPr lang="nl-NL" dirty="0" err="1"/>
              <a:t>our</a:t>
            </a:r>
            <a:r>
              <a:rPr lang="nl-NL" dirty="0"/>
              <a:t> </a:t>
            </a:r>
            <a:r>
              <a:rPr lang="nl-NL" dirty="0" err="1"/>
              <a:t>measurements</a:t>
            </a:r>
            <a:r>
              <a:rPr lang="nl-NL" dirty="0"/>
              <a:t> </a:t>
            </a:r>
            <a:r>
              <a:rPr lang="nl-NL" dirty="0" err="1"/>
              <a:t>compare</a:t>
            </a:r>
            <a:r>
              <a:rPr lang="nl-NL" dirty="0"/>
              <a:t> </a:t>
            </a:r>
            <a:r>
              <a:rPr lang="nl-NL" dirty="0" err="1"/>
              <a:t>to</a:t>
            </a:r>
            <a:r>
              <a:rPr lang="nl-NL" dirty="0"/>
              <a:t> these </a:t>
            </a:r>
            <a:r>
              <a:rPr lang="nl-NL" dirty="0" err="1"/>
              <a:t>graphs</a:t>
            </a:r>
            <a:r>
              <a:rPr lang="nl-NL" dirty="0"/>
              <a:t>?? </a:t>
            </a:r>
          </a:p>
        </p:txBody>
      </p:sp>
      <p:sp>
        <p:nvSpPr>
          <p:cNvPr id="4" name="Tijdelijke aanduiding voor dianummer 3"/>
          <p:cNvSpPr>
            <a:spLocks noGrp="1"/>
          </p:cNvSpPr>
          <p:nvPr>
            <p:ph type="sldNum" sz="quarter" idx="10"/>
          </p:nvPr>
        </p:nvSpPr>
        <p:spPr/>
        <p:txBody>
          <a:bodyPr/>
          <a:lstStyle/>
          <a:p>
            <a:fld id="{D3408BF1-9A1F-354C-914C-5A634E36C89C}" type="slidenum">
              <a:rPr lang="tr-TR" smtClean="0"/>
              <a:t>45</a:t>
            </a:fld>
            <a:endParaRPr lang="tr-TR"/>
          </a:p>
        </p:txBody>
      </p:sp>
    </p:spTree>
    <p:extLst>
      <p:ext uri="{BB962C8B-B14F-4D97-AF65-F5344CB8AC3E}">
        <p14:creationId xmlns:p14="http://schemas.microsoft.com/office/powerpoint/2010/main" val="368438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3408BF1-9A1F-354C-914C-5A634E36C89C}" type="slidenum">
              <a:rPr lang="tr-TR" smtClean="0"/>
              <a:t>46</a:t>
            </a:fld>
            <a:endParaRPr lang="tr-TR"/>
          </a:p>
        </p:txBody>
      </p:sp>
    </p:spTree>
    <p:extLst>
      <p:ext uri="{BB962C8B-B14F-4D97-AF65-F5344CB8AC3E}">
        <p14:creationId xmlns:p14="http://schemas.microsoft.com/office/powerpoint/2010/main" val="2466305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3C8AE67F-7ECE-4597-AB3A-6495F736E3F7}" type="slidenum">
              <a:rPr lang="en-US" smtClean="0"/>
              <a:t>47</a:t>
            </a:fld>
            <a:endParaRPr lang="en-US"/>
          </a:p>
        </p:txBody>
      </p:sp>
    </p:spTree>
    <p:extLst>
      <p:ext uri="{BB962C8B-B14F-4D97-AF65-F5344CB8AC3E}">
        <p14:creationId xmlns:p14="http://schemas.microsoft.com/office/powerpoint/2010/main" val="3409674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12</a:t>
            </a:fld>
            <a:endParaRPr lang="nl-NL"/>
          </a:p>
        </p:txBody>
      </p:sp>
    </p:spTree>
    <p:extLst>
      <p:ext uri="{BB962C8B-B14F-4D97-AF65-F5344CB8AC3E}">
        <p14:creationId xmlns:p14="http://schemas.microsoft.com/office/powerpoint/2010/main" val="207111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13</a:t>
            </a:fld>
            <a:endParaRPr lang="nl-NL"/>
          </a:p>
        </p:txBody>
      </p:sp>
    </p:spTree>
    <p:extLst>
      <p:ext uri="{BB962C8B-B14F-4D97-AF65-F5344CB8AC3E}">
        <p14:creationId xmlns:p14="http://schemas.microsoft.com/office/powerpoint/2010/main" val="3552106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14</a:t>
            </a:fld>
            <a:endParaRPr lang="nl-NL"/>
          </a:p>
        </p:txBody>
      </p:sp>
    </p:spTree>
    <p:extLst>
      <p:ext uri="{BB962C8B-B14F-4D97-AF65-F5344CB8AC3E}">
        <p14:creationId xmlns:p14="http://schemas.microsoft.com/office/powerpoint/2010/main" val="1002501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15</a:t>
            </a:fld>
            <a:endParaRPr lang="nl-NL"/>
          </a:p>
        </p:txBody>
      </p:sp>
    </p:spTree>
    <p:extLst>
      <p:ext uri="{BB962C8B-B14F-4D97-AF65-F5344CB8AC3E}">
        <p14:creationId xmlns:p14="http://schemas.microsoft.com/office/powerpoint/2010/main" val="667752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16</a:t>
            </a:fld>
            <a:endParaRPr lang="nl-NL"/>
          </a:p>
        </p:txBody>
      </p:sp>
    </p:spTree>
    <p:extLst>
      <p:ext uri="{BB962C8B-B14F-4D97-AF65-F5344CB8AC3E}">
        <p14:creationId xmlns:p14="http://schemas.microsoft.com/office/powerpoint/2010/main" val="3796277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18</a:t>
            </a:fld>
            <a:endParaRPr lang="nl-NL"/>
          </a:p>
        </p:txBody>
      </p:sp>
    </p:spTree>
    <p:extLst>
      <p:ext uri="{BB962C8B-B14F-4D97-AF65-F5344CB8AC3E}">
        <p14:creationId xmlns:p14="http://schemas.microsoft.com/office/powerpoint/2010/main" val="1471259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mn-lt"/>
            </a:endParaRPr>
          </a:p>
        </p:txBody>
      </p:sp>
      <p:sp>
        <p:nvSpPr>
          <p:cNvPr id="4" name="Tijdelijke aanduiding voor dianummer 3"/>
          <p:cNvSpPr>
            <a:spLocks noGrp="1"/>
          </p:cNvSpPr>
          <p:nvPr>
            <p:ph type="sldNum" sz="quarter" idx="10"/>
          </p:nvPr>
        </p:nvSpPr>
        <p:spPr/>
        <p:txBody>
          <a:bodyPr/>
          <a:lstStyle/>
          <a:p>
            <a:fld id="{E7D94568-CD27-FB4A-8160-738F7C06D382}" type="slidenum">
              <a:rPr lang="nl-NL" smtClean="0"/>
              <a:t>19</a:t>
            </a:fld>
            <a:endParaRPr lang="nl-NL"/>
          </a:p>
        </p:txBody>
      </p:sp>
    </p:spTree>
    <p:extLst>
      <p:ext uri="{BB962C8B-B14F-4D97-AF65-F5344CB8AC3E}">
        <p14:creationId xmlns:p14="http://schemas.microsoft.com/office/powerpoint/2010/main" val="9570800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pagina 1 + Afbeeld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18"/>
          <p:cNvSpPr>
            <a:spLocks noGrp="1"/>
          </p:cNvSpPr>
          <p:nvPr>
            <p:ph type="body" sz="quarter" idx="16" hasCustomPrompt="1"/>
          </p:nvPr>
        </p:nvSpPr>
        <p:spPr>
          <a:xfrm>
            <a:off x="435425" y="6645720"/>
            <a:ext cx="5573631" cy="193003"/>
          </a:xfrm>
          <a:prstGeom prst="rect">
            <a:avLst/>
          </a:prstGeom>
        </p:spPr>
        <p:txBody>
          <a:bodyPr lIns="38944" tIns="19472" rIns="38944" bIns="19472"/>
          <a:lstStyle>
            <a:lvl1pPr marL="0" indent="0">
              <a:buFontTx/>
              <a:buNone/>
              <a:defRPr sz="900" baseline="0">
                <a:solidFill>
                  <a:schemeClr val="bg1"/>
                </a:solidFill>
              </a:defRPr>
            </a:lvl1pPr>
          </a:lstStyle>
          <a:p>
            <a:pPr lvl="0"/>
            <a:r>
              <a:rPr lang="nl-NL" dirty="0"/>
              <a:t>Meet </a:t>
            </a:r>
            <a:r>
              <a:rPr lang="nl-NL" dirty="0" err="1"/>
              <a:t>and</a:t>
            </a:r>
            <a:r>
              <a:rPr lang="nl-NL" dirty="0"/>
              <a:t> Greet  6 februari 2018</a:t>
            </a:r>
          </a:p>
        </p:txBody>
      </p:sp>
      <p:sp>
        <p:nvSpPr>
          <p:cNvPr id="4" name="Tijdelijke aanduiding voor afbeelding 6"/>
          <p:cNvSpPr>
            <a:spLocks noGrp="1"/>
          </p:cNvSpPr>
          <p:nvPr>
            <p:ph type="pic" sz="quarter" idx="17" hasCustomPrompt="1"/>
          </p:nvPr>
        </p:nvSpPr>
        <p:spPr>
          <a:xfrm>
            <a:off x="2987562" y="3461167"/>
            <a:ext cx="5133607" cy="2830694"/>
          </a:xfrm>
          <a:prstGeom prst="rect">
            <a:avLst/>
          </a:prstGeom>
        </p:spPr>
        <p:txBody>
          <a:bodyPr lIns="38944" tIns="19472" rIns="38944" bIns="19472"/>
          <a:lstStyle>
            <a:lvl1pPr marL="0" indent="0">
              <a:buFontTx/>
              <a:buNone/>
              <a:defRPr sz="1700">
                <a:solidFill>
                  <a:schemeClr val="tx1"/>
                </a:solidFill>
              </a:defRPr>
            </a:lvl1pPr>
          </a:lstStyle>
          <a:p>
            <a:r>
              <a:rPr lang="nl-NL" dirty="0"/>
              <a:t>Klik hier om een afbeelding of een grafiek te plaatsen.</a:t>
            </a:r>
          </a:p>
        </p:txBody>
      </p:sp>
      <p:sp>
        <p:nvSpPr>
          <p:cNvPr id="5" name="Tijdelijke aanduiding voor tekst 9"/>
          <p:cNvSpPr>
            <a:spLocks noGrp="1"/>
          </p:cNvSpPr>
          <p:nvPr>
            <p:ph type="body" sz="quarter" idx="13" hasCustomPrompt="1"/>
          </p:nvPr>
        </p:nvSpPr>
        <p:spPr>
          <a:xfrm>
            <a:off x="2987593" y="2303148"/>
            <a:ext cx="5133576" cy="1158019"/>
          </a:xfrm>
          <a:prstGeom prst="rect">
            <a:avLst/>
          </a:prstGeom>
        </p:spPr>
        <p:txBody>
          <a:bodyPr lIns="38944" tIns="19472" rIns="38944" bIns="19472"/>
          <a:lstStyle>
            <a:lvl1pPr marL="0" indent="0">
              <a:buFontTx/>
              <a:buNone/>
              <a:defRPr sz="2800" b="1">
                <a:solidFill>
                  <a:schemeClr val="tx1"/>
                </a:solidFill>
              </a:defRPr>
            </a:lvl1pPr>
          </a:lstStyle>
          <a:p>
            <a:pPr lvl="0"/>
            <a:r>
              <a:rPr lang="nl-NL" dirty="0"/>
              <a:t>Plaats hier uw titel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beelding met kopteks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18"/>
          <p:cNvSpPr>
            <a:spLocks noGrp="1"/>
          </p:cNvSpPr>
          <p:nvPr>
            <p:ph type="body" sz="quarter" idx="16" hasCustomPrompt="1"/>
          </p:nvPr>
        </p:nvSpPr>
        <p:spPr>
          <a:xfrm>
            <a:off x="435425" y="6645720"/>
            <a:ext cx="5573631" cy="193003"/>
          </a:xfrm>
          <a:prstGeom prst="rect">
            <a:avLst/>
          </a:prstGeom>
        </p:spPr>
        <p:txBody>
          <a:bodyPr lIns="38944" tIns="19472" rIns="38944" bIns="19472"/>
          <a:lstStyle>
            <a:lvl1pPr marL="0" indent="0">
              <a:buFontTx/>
              <a:buNone/>
              <a:defRPr sz="900" baseline="0">
                <a:solidFill>
                  <a:schemeClr val="bg1"/>
                </a:solidFill>
              </a:defRPr>
            </a:lvl1pPr>
          </a:lstStyle>
          <a:p>
            <a:pPr lvl="0"/>
            <a:r>
              <a:rPr lang="nl-NL" dirty="0"/>
              <a:t>Onderwerp presentatie</a:t>
            </a:r>
          </a:p>
        </p:txBody>
      </p:sp>
      <p:sp>
        <p:nvSpPr>
          <p:cNvPr id="5" name="Tijdelijke aanduiding voor inhoud 4"/>
          <p:cNvSpPr>
            <a:spLocks noGrp="1"/>
          </p:cNvSpPr>
          <p:nvPr>
            <p:ph sz="quarter" idx="17" hasCustomPrompt="1"/>
          </p:nvPr>
        </p:nvSpPr>
        <p:spPr>
          <a:xfrm>
            <a:off x="435425" y="1048664"/>
            <a:ext cx="6952323" cy="5178883"/>
          </a:xfrm>
          <a:prstGeom prst="rect">
            <a:avLst/>
          </a:prstGeom>
        </p:spPr>
        <p:txBody>
          <a:bodyPr lIns="38944" tIns="19472" rIns="38944" bIns="19472"/>
          <a:lstStyle>
            <a:lvl1pPr marL="0">
              <a:buFontTx/>
              <a:buNone/>
              <a:defRPr sz="1900" baseline="0">
                <a:solidFill>
                  <a:schemeClr val="tx1"/>
                </a:solidFill>
              </a:defRPr>
            </a:lvl1pPr>
          </a:lstStyle>
          <a:p>
            <a:r>
              <a:rPr lang="nl-NL" dirty="0"/>
              <a:t>Klik hier om een afbeelding, grafiek of een ander media document te plaatsen.</a:t>
            </a:r>
          </a:p>
        </p:txBody>
      </p:sp>
    </p:spTree>
    <p:extLst>
      <p:ext uri="{BB962C8B-B14F-4D97-AF65-F5344CB8AC3E}">
        <p14:creationId xmlns:p14="http://schemas.microsoft.com/office/powerpoint/2010/main" val="171694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 Bijschrif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18"/>
          <p:cNvSpPr>
            <a:spLocks noGrp="1"/>
          </p:cNvSpPr>
          <p:nvPr>
            <p:ph type="body" sz="quarter" idx="16" hasCustomPrompt="1"/>
          </p:nvPr>
        </p:nvSpPr>
        <p:spPr>
          <a:xfrm>
            <a:off x="435425" y="6645720"/>
            <a:ext cx="5573631" cy="193003"/>
          </a:xfrm>
          <a:prstGeom prst="rect">
            <a:avLst/>
          </a:prstGeom>
        </p:spPr>
        <p:txBody>
          <a:bodyPr lIns="38944" tIns="19472" rIns="38944" bIns="19472"/>
          <a:lstStyle>
            <a:lvl1pPr marL="0" indent="0">
              <a:buFontTx/>
              <a:buNone/>
              <a:defRPr sz="900" baseline="0">
                <a:solidFill>
                  <a:schemeClr val="bg1"/>
                </a:solidFill>
              </a:defRPr>
            </a:lvl1pPr>
          </a:lstStyle>
          <a:p>
            <a:pPr lvl="0"/>
            <a:r>
              <a:rPr lang="nl-NL" dirty="0"/>
              <a:t>Onderwerp presentatie</a:t>
            </a:r>
          </a:p>
        </p:txBody>
      </p:sp>
      <p:sp>
        <p:nvSpPr>
          <p:cNvPr id="4" name="Tijdelijke aanduiding voor inhoud 4"/>
          <p:cNvSpPr>
            <a:spLocks noGrp="1"/>
          </p:cNvSpPr>
          <p:nvPr>
            <p:ph sz="quarter" idx="17" hasCustomPrompt="1"/>
          </p:nvPr>
        </p:nvSpPr>
        <p:spPr>
          <a:xfrm>
            <a:off x="435425" y="1048663"/>
            <a:ext cx="6952323" cy="4664208"/>
          </a:xfrm>
          <a:prstGeom prst="rect">
            <a:avLst/>
          </a:prstGeom>
        </p:spPr>
        <p:txBody>
          <a:bodyPr lIns="38944" tIns="19472" rIns="38944" bIns="19472"/>
          <a:lstStyle>
            <a:lvl1pPr marL="0">
              <a:buFontTx/>
              <a:buNone/>
              <a:defRPr sz="1900" baseline="0">
                <a:solidFill>
                  <a:schemeClr val="tx1"/>
                </a:solidFill>
              </a:defRPr>
            </a:lvl1pPr>
          </a:lstStyle>
          <a:p>
            <a:r>
              <a:rPr lang="nl-NL" dirty="0"/>
              <a:t>Klik hier om een afbeelding, grafiek of een ander media document te plaatsen.</a:t>
            </a:r>
          </a:p>
        </p:txBody>
      </p:sp>
      <p:sp>
        <p:nvSpPr>
          <p:cNvPr id="6" name="Tijdelijke aanduiding voor tekst 5"/>
          <p:cNvSpPr>
            <a:spLocks noGrp="1"/>
          </p:cNvSpPr>
          <p:nvPr>
            <p:ph type="body" sz="quarter" idx="18" hasCustomPrompt="1"/>
          </p:nvPr>
        </p:nvSpPr>
        <p:spPr>
          <a:xfrm>
            <a:off x="435457" y="5938025"/>
            <a:ext cx="6952323" cy="546838"/>
          </a:xfrm>
          <a:prstGeom prst="rect">
            <a:avLst/>
          </a:prstGeom>
        </p:spPr>
        <p:txBody>
          <a:bodyPr lIns="38944" tIns="19472" rIns="38944" bIns="19472"/>
          <a:lstStyle>
            <a:lvl2pPr marL="0">
              <a:buFontTx/>
              <a:buNone/>
              <a:defRPr sz="1400" baseline="0">
                <a:solidFill>
                  <a:srgbClr val="002F5F"/>
                </a:solidFill>
              </a:defRPr>
            </a:lvl2pPr>
          </a:lstStyle>
          <a:p>
            <a:pPr lvl="1"/>
            <a:r>
              <a:rPr lang="nl-NL" dirty="0"/>
              <a:t>Plaats hier uw bijschrift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pagina Lee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238250" y="1122363"/>
            <a:ext cx="7429500" cy="2387600"/>
          </a:xfrm>
        </p:spPr>
        <p:txBody>
          <a:bodyPr anchor="b"/>
          <a:lstStyle>
            <a:lvl1pPr algn="ctr">
              <a:defRPr sz="4875"/>
            </a:lvl1pPr>
          </a:lstStyle>
          <a:p>
            <a:r>
              <a:rPr lang="nl-NL"/>
              <a:t>Titelstijl van model bewerken</a:t>
            </a:r>
          </a:p>
        </p:txBody>
      </p:sp>
      <p:sp>
        <p:nvSpPr>
          <p:cNvPr id="3" name="Ondertitel 2"/>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77151F94-2526-4946-9509-7606648BB1A9}" type="datetimeFigureOut">
              <a:rPr lang="nl-NL" smtClean="0"/>
              <a:t>6-3-2018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653C6B-98CA-B647-8F9F-CD873AF3C90E}" type="slidenum">
              <a:rPr lang="nl-NL" smtClean="0"/>
              <a:t>‹nr.›</a:t>
            </a:fld>
            <a:endParaRPr lang="nl-NL"/>
          </a:p>
        </p:txBody>
      </p:sp>
    </p:spTree>
    <p:extLst>
      <p:ext uri="{BB962C8B-B14F-4D97-AF65-F5344CB8AC3E}">
        <p14:creationId xmlns:p14="http://schemas.microsoft.com/office/powerpoint/2010/main" val="1671107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7151F94-2526-4946-9509-7606648BB1A9}" type="datetimeFigureOut">
              <a:rPr lang="nl-NL" smtClean="0"/>
              <a:t>6-3-2018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653C6B-98CA-B647-8F9F-CD873AF3C90E}" type="slidenum">
              <a:rPr lang="nl-NL" smtClean="0"/>
              <a:t>‹nr.›</a:t>
            </a:fld>
            <a:endParaRPr lang="nl-NL"/>
          </a:p>
        </p:txBody>
      </p:sp>
    </p:spTree>
    <p:extLst>
      <p:ext uri="{BB962C8B-B14F-4D97-AF65-F5344CB8AC3E}">
        <p14:creationId xmlns:p14="http://schemas.microsoft.com/office/powerpoint/2010/main" val="3472298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pic>
        <p:nvPicPr>
          <p:cNvPr id="7" name="Afbeelding 6" descr="Depositphotos_4624400_original.jpg">
            <a:extLst>
              <a:ext uri="{FF2B5EF4-FFF2-40B4-BE49-F238E27FC236}">
                <a16:creationId xmlns:a16="http://schemas.microsoft.com/office/drawing/2014/main" id="{49CC5249-671A-4069-B89E-7DD8273045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440" b="13445"/>
          <a:stretch/>
        </p:blipFill>
        <p:spPr>
          <a:xfrm>
            <a:off x="-34053" y="19986"/>
            <a:ext cx="9974104" cy="6838015"/>
          </a:xfrm>
          <a:prstGeom prst="rect">
            <a:avLst/>
          </a:prstGeom>
        </p:spPr>
      </p:pic>
      <p:sp>
        <p:nvSpPr>
          <p:cNvPr id="2" name="Titel 1">
            <a:extLst>
              <a:ext uri="{FF2B5EF4-FFF2-40B4-BE49-F238E27FC236}">
                <a16:creationId xmlns:a16="http://schemas.microsoft.com/office/drawing/2014/main" id="{587A1D43-FE5E-4359-800E-E804494FDEFC}"/>
              </a:ext>
            </a:extLst>
          </p:cNvPr>
          <p:cNvSpPr>
            <a:spLocks noGrp="1"/>
          </p:cNvSpPr>
          <p:nvPr>
            <p:ph type="ctrTitle"/>
          </p:nvPr>
        </p:nvSpPr>
        <p:spPr>
          <a:xfrm>
            <a:off x="1238250" y="2984268"/>
            <a:ext cx="7429500" cy="889467"/>
          </a:xfrm>
        </p:spPr>
        <p:txBody>
          <a:bodyPr anchor="ctr">
            <a:normAutofit/>
          </a:bodyPr>
          <a:lstStyle>
            <a:lvl1pPr algn="ctr">
              <a:defRPr sz="2600" b="0">
                <a:latin typeface="Helvetica" panose="020B0604020202020204" pitchFamily="34" charset="0"/>
                <a:cs typeface="Helvetica" panose="020B0604020202020204" pitchFamily="34" charset="0"/>
              </a:defRPr>
            </a:lvl1pPr>
          </a:lstStyle>
          <a:p>
            <a:r>
              <a:rPr lang="nl-NL"/>
              <a:t>Klik om stijl te bewerken</a:t>
            </a:r>
            <a:endParaRPr lang="en-US" dirty="0"/>
          </a:p>
        </p:txBody>
      </p:sp>
      <p:sp>
        <p:nvSpPr>
          <p:cNvPr id="4" name="Tijdelijke aanduiding voor datum 3">
            <a:extLst>
              <a:ext uri="{FF2B5EF4-FFF2-40B4-BE49-F238E27FC236}">
                <a16:creationId xmlns:a16="http://schemas.microsoft.com/office/drawing/2014/main" id="{6C93FC25-4BAF-4682-8385-9E45BF1A8DFB}"/>
              </a:ext>
            </a:extLst>
          </p:cNvPr>
          <p:cNvSpPr>
            <a:spLocks noGrp="1"/>
          </p:cNvSpPr>
          <p:nvPr>
            <p:ph type="dt" sz="half" idx="10"/>
          </p:nvPr>
        </p:nvSpPr>
        <p:spPr/>
        <p:txBody>
          <a:bodyPr/>
          <a:lstStyle/>
          <a:p>
            <a:fld id="{0D44EDB5-3067-46A3-BF00-F2D83EE84FA6}" type="datetime1">
              <a:rPr lang="en-US" smtClean="0"/>
              <a:t>3/6/2018</a:t>
            </a:fld>
            <a:endParaRPr lang="en-US"/>
          </a:p>
        </p:txBody>
      </p:sp>
      <p:sp>
        <p:nvSpPr>
          <p:cNvPr id="5" name="Tijdelijke aanduiding voor voettekst 4">
            <a:extLst>
              <a:ext uri="{FF2B5EF4-FFF2-40B4-BE49-F238E27FC236}">
                <a16:creationId xmlns:a16="http://schemas.microsoft.com/office/drawing/2014/main" id="{24B22AA8-E6B4-4B60-A6F0-311F9BF60023}"/>
              </a:ext>
            </a:extLst>
          </p:cNvPr>
          <p:cNvSpPr>
            <a:spLocks noGrp="1"/>
          </p:cNvSpPr>
          <p:nvPr>
            <p:ph type="ftr" sz="quarter" idx="11"/>
          </p:nvPr>
        </p:nvSpPr>
        <p:spPr/>
        <p:txBody>
          <a:bodyPr/>
          <a:lstStyle/>
          <a:p>
            <a:endParaRPr lang="en-US" dirty="0"/>
          </a:p>
        </p:txBody>
      </p:sp>
      <p:pic>
        <p:nvPicPr>
          <p:cNvPr id="8" name="Afbeelding 7" descr="Logo_Leyden_Jar_def.pdf">
            <a:extLst>
              <a:ext uri="{FF2B5EF4-FFF2-40B4-BE49-F238E27FC236}">
                <a16:creationId xmlns:a16="http://schemas.microsoft.com/office/drawing/2014/main" id="{2DEF9050-93F0-4FFF-B59D-F8D13E9A5E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6028" y="-1777965"/>
            <a:ext cx="5913945" cy="5143500"/>
          </a:xfrm>
          <a:prstGeom prst="rect">
            <a:avLst/>
          </a:prstGeom>
        </p:spPr>
      </p:pic>
    </p:spTree>
    <p:extLst>
      <p:ext uri="{BB962C8B-B14F-4D97-AF65-F5344CB8AC3E}">
        <p14:creationId xmlns:p14="http://schemas.microsoft.com/office/powerpoint/2010/main" val="4168311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Vergelijkin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885E7CA0-8219-4752-B055-D075BD4B7D52}"/>
              </a:ext>
            </a:extLst>
          </p:cNvPr>
          <p:cNvSpPr/>
          <p:nvPr userDrawn="1"/>
        </p:nvSpPr>
        <p:spPr>
          <a:xfrm>
            <a:off x="1" y="6356351"/>
            <a:ext cx="9905999" cy="365125"/>
          </a:xfrm>
          <a:prstGeom prst="rect">
            <a:avLst/>
          </a:prstGeom>
          <a:solidFill>
            <a:srgbClr val="F9C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544"/>
          </a:p>
        </p:txBody>
      </p:sp>
      <p:sp>
        <p:nvSpPr>
          <p:cNvPr id="7" name="Tijdelijke aanduiding voor datum 6">
            <a:extLst>
              <a:ext uri="{FF2B5EF4-FFF2-40B4-BE49-F238E27FC236}">
                <a16:creationId xmlns:a16="http://schemas.microsoft.com/office/drawing/2014/main" id="{11D4033B-19BD-4F69-95F7-7741626E6C1B}"/>
              </a:ext>
            </a:extLst>
          </p:cNvPr>
          <p:cNvSpPr>
            <a:spLocks noGrp="1"/>
          </p:cNvSpPr>
          <p:nvPr>
            <p:ph type="dt" sz="half" idx="10"/>
          </p:nvPr>
        </p:nvSpPr>
        <p:spPr/>
        <p:txBody>
          <a:bodyPr/>
          <a:lstStyle/>
          <a:p>
            <a:fld id="{EA643B7E-184F-4C2E-B919-906034478BD4}" type="datetime1">
              <a:rPr lang="en-US" smtClean="0"/>
              <a:t>3/6/2018</a:t>
            </a:fld>
            <a:endParaRPr lang="en-US"/>
          </a:p>
        </p:txBody>
      </p:sp>
      <p:sp>
        <p:nvSpPr>
          <p:cNvPr id="8" name="Tijdelijke aanduiding voor voettekst 7">
            <a:extLst>
              <a:ext uri="{FF2B5EF4-FFF2-40B4-BE49-F238E27FC236}">
                <a16:creationId xmlns:a16="http://schemas.microsoft.com/office/drawing/2014/main" id="{53D5F024-C261-45CD-8645-777453153045}"/>
              </a:ext>
            </a:extLst>
          </p:cNvPr>
          <p:cNvSpPr>
            <a:spLocks noGrp="1"/>
          </p:cNvSpPr>
          <p:nvPr>
            <p:ph type="ftr" sz="quarter" idx="11"/>
          </p:nvPr>
        </p:nvSpPr>
        <p:spPr/>
        <p:txBody>
          <a:bodyPr/>
          <a:lstStyle/>
          <a:p>
            <a:endParaRPr lang="en-US"/>
          </a:p>
        </p:txBody>
      </p:sp>
      <p:sp>
        <p:nvSpPr>
          <p:cNvPr id="9" name="Tijdelijke aanduiding voor dianummer 8">
            <a:extLst>
              <a:ext uri="{FF2B5EF4-FFF2-40B4-BE49-F238E27FC236}">
                <a16:creationId xmlns:a16="http://schemas.microsoft.com/office/drawing/2014/main" id="{BFE935D1-B41B-410C-B8AC-1BEE0C494DC9}"/>
              </a:ext>
            </a:extLst>
          </p:cNvPr>
          <p:cNvSpPr>
            <a:spLocks noGrp="1"/>
          </p:cNvSpPr>
          <p:nvPr>
            <p:ph type="sldNum" sz="quarter" idx="12"/>
          </p:nvPr>
        </p:nvSpPr>
        <p:spPr/>
        <p:txBody>
          <a:bodyPr/>
          <a:lstStyle/>
          <a:p>
            <a:fld id="{41B46765-027A-4820-B839-ECC603BBD60F}" type="slidenum">
              <a:rPr lang="en-US" smtClean="0"/>
              <a:t>‹nr.›</a:t>
            </a:fld>
            <a:endParaRPr lang="en-US"/>
          </a:p>
        </p:txBody>
      </p:sp>
      <p:pic>
        <p:nvPicPr>
          <p:cNvPr id="11" name="Afbeelding 10" descr="Logo_Leyden_Jar_def.pdf">
            <a:extLst>
              <a:ext uri="{FF2B5EF4-FFF2-40B4-BE49-F238E27FC236}">
                <a16:creationId xmlns:a16="http://schemas.microsoft.com/office/drawing/2014/main" id="{FD9319F3-F645-4161-8C92-A0602BDAC5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2176" y="-350570"/>
            <a:ext cx="2333338" cy="2029360"/>
          </a:xfrm>
          <a:prstGeom prst="rect">
            <a:avLst/>
          </a:prstGeom>
        </p:spPr>
      </p:pic>
      <p:sp>
        <p:nvSpPr>
          <p:cNvPr id="12" name="Titel 1">
            <a:extLst>
              <a:ext uri="{FF2B5EF4-FFF2-40B4-BE49-F238E27FC236}">
                <a16:creationId xmlns:a16="http://schemas.microsoft.com/office/drawing/2014/main" id="{D5C5ACF9-DDDE-45E8-9324-D4B49F9E52AF}"/>
              </a:ext>
            </a:extLst>
          </p:cNvPr>
          <p:cNvSpPr>
            <a:spLocks noGrp="1"/>
          </p:cNvSpPr>
          <p:nvPr>
            <p:ph type="title"/>
          </p:nvPr>
        </p:nvSpPr>
        <p:spPr>
          <a:xfrm>
            <a:off x="681038" y="344070"/>
            <a:ext cx="6811138" cy="640080"/>
          </a:xfrm>
        </p:spPr>
        <p:txBody>
          <a:bodyPr>
            <a:normAutofit/>
          </a:bodyPr>
          <a:lstStyle>
            <a:lvl1pPr>
              <a:defRPr sz="1950" b="0">
                <a:latin typeface="Helvetica" panose="020B0604020202020204" pitchFamily="34" charset="0"/>
                <a:cs typeface="Helvetica" panose="020B0604020202020204" pitchFamily="34" charset="0"/>
              </a:defRPr>
            </a:lvl1pPr>
          </a:lstStyle>
          <a:p>
            <a:r>
              <a:rPr lang="nl-NL"/>
              <a:t>Klik om stijl te bewerken</a:t>
            </a:r>
            <a:endParaRPr lang="en-US" dirty="0"/>
          </a:p>
        </p:txBody>
      </p:sp>
    </p:spTree>
    <p:extLst>
      <p:ext uri="{BB962C8B-B14F-4D97-AF65-F5344CB8AC3E}">
        <p14:creationId xmlns:p14="http://schemas.microsoft.com/office/powerpoint/2010/main" val="693077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eldia">
    <p:spTree>
      <p:nvGrpSpPr>
        <p:cNvPr id="1" name=""/>
        <p:cNvGrpSpPr/>
        <p:nvPr/>
      </p:nvGrpSpPr>
      <p:grpSpPr>
        <a:xfrm>
          <a:off x="0" y="0"/>
          <a:ext cx="0" cy="0"/>
          <a:chOff x="0" y="0"/>
          <a:chExt cx="0" cy="0"/>
        </a:xfrm>
      </p:grpSpPr>
      <p:pic>
        <p:nvPicPr>
          <p:cNvPr id="7" name="Afbeelding 6" descr="Depositphotos_4624400_original.jpg">
            <a:extLst>
              <a:ext uri="{FF2B5EF4-FFF2-40B4-BE49-F238E27FC236}">
                <a16:creationId xmlns:a16="http://schemas.microsoft.com/office/drawing/2014/main" id="{49CC5249-671A-4069-B89E-7DD8273045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440" b="13445"/>
          <a:stretch/>
        </p:blipFill>
        <p:spPr>
          <a:xfrm>
            <a:off x="-34053" y="19986"/>
            <a:ext cx="9974104" cy="6838015"/>
          </a:xfrm>
          <a:prstGeom prst="rect">
            <a:avLst/>
          </a:prstGeom>
        </p:spPr>
      </p:pic>
      <p:sp>
        <p:nvSpPr>
          <p:cNvPr id="2" name="Titel 1">
            <a:extLst>
              <a:ext uri="{FF2B5EF4-FFF2-40B4-BE49-F238E27FC236}">
                <a16:creationId xmlns:a16="http://schemas.microsoft.com/office/drawing/2014/main" id="{587A1D43-FE5E-4359-800E-E804494FDEFC}"/>
              </a:ext>
            </a:extLst>
          </p:cNvPr>
          <p:cNvSpPr>
            <a:spLocks noGrp="1"/>
          </p:cNvSpPr>
          <p:nvPr>
            <p:ph type="ctrTitle"/>
          </p:nvPr>
        </p:nvSpPr>
        <p:spPr>
          <a:xfrm>
            <a:off x="1238250" y="2984268"/>
            <a:ext cx="7429500" cy="889467"/>
          </a:xfrm>
        </p:spPr>
        <p:txBody>
          <a:bodyPr anchor="ctr">
            <a:normAutofit/>
          </a:bodyPr>
          <a:lstStyle>
            <a:lvl1pPr algn="ctr">
              <a:defRPr sz="2600" b="0">
                <a:latin typeface="Helvetica" panose="020B0604020202020204" pitchFamily="34" charset="0"/>
                <a:cs typeface="Helvetica" panose="020B0604020202020204" pitchFamily="34" charset="0"/>
              </a:defRPr>
            </a:lvl1pPr>
          </a:lstStyle>
          <a:p>
            <a:r>
              <a:rPr lang="nl-NL"/>
              <a:t>Klik om stijl te bewerken</a:t>
            </a:r>
            <a:endParaRPr lang="en-US" dirty="0"/>
          </a:p>
        </p:txBody>
      </p:sp>
      <p:sp>
        <p:nvSpPr>
          <p:cNvPr id="4" name="Tijdelijke aanduiding voor datum 3">
            <a:extLst>
              <a:ext uri="{FF2B5EF4-FFF2-40B4-BE49-F238E27FC236}">
                <a16:creationId xmlns:a16="http://schemas.microsoft.com/office/drawing/2014/main" id="{6C93FC25-4BAF-4682-8385-9E45BF1A8DFB}"/>
              </a:ext>
            </a:extLst>
          </p:cNvPr>
          <p:cNvSpPr>
            <a:spLocks noGrp="1"/>
          </p:cNvSpPr>
          <p:nvPr>
            <p:ph type="dt" sz="half" idx="10"/>
          </p:nvPr>
        </p:nvSpPr>
        <p:spPr/>
        <p:txBody>
          <a:bodyPr/>
          <a:lstStyle/>
          <a:p>
            <a:fld id="{0D44EDB5-3067-46A3-BF00-F2D83EE84FA6}" type="datetime1">
              <a:rPr lang="en-US" smtClean="0"/>
              <a:t>3/6/2018</a:t>
            </a:fld>
            <a:endParaRPr lang="en-US"/>
          </a:p>
        </p:txBody>
      </p:sp>
      <p:sp>
        <p:nvSpPr>
          <p:cNvPr id="5" name="Tijdelijke aanduiding voor voettekst 4">
            <a:extLst>
              <a:ext uri="{FF2B5EF4-FFF2-40B4-BE49-F238E27FC236}">
                <a16:creationId xmlns:a16="http://schemas.microsoft.com/office/drawing/2014/main" id="{24B22AA8-E6B4-4B60-A6F0-311F9BF60023}"/>
              </a:ext>
            </a:extLst>
          </p:cNvPr>
          <p:cNvSpPr>
            <a:spLocks noGrp="1"/>
          </p:cNvSpPr>
          <p:nvPr>
            <p:ph type="ftr" sz="quarter" idx="11"/>
          </p:nvPr>
        </p:nvSpPr>
        <p:spPr/>
        <p:txBody>
          <a:bodyPr/>
          <a:lstStyle/>
          <a:p>
            <a:endParaRPr lang="en-US" dirty="0"/>
          </a:p>
        </p:txBody>
      </p:sp>
      <p:pic>
        <p:nvPicPr>
          <p:cNvPr id="8" name="Afbeelding 7" descr="Logo_Leyden_Jar_def.pdf">
            <a:extLst>
              <a:ext uri="{FF2B5EF4-FFF2-40B4-BE49-F238E27FC236}">
                <a16:creationId xmlns:a16="http://schemas.microsoft.com/office/drawing/2014/main" id="{2DEF9050-93F0-4FFF-B59D-F8D13E9A5E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6028" y="-1777965"/>
            <a:ext cx="5913945" cy="5143500"/>
          </a:xfrm>
          <a:prstGeom prst="rect">
            <a:avLst/>
          </a:prstGeom>
        </p:spPr>
      </p:pic>
    </p:spTree>
    <p:extLst>
      <p:ext uri="{BB962C8B-B14F-4D97-AF65-F5344CB8AC3E}">
        <p14:creationId xmlns:p14="http://schemas.microsoft.com/office/powerpoint/2010/main" val="2450324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links met opsomming + Afbeeld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3"/>
          <p:cNvSpPr>
            <a:spLocks noGrp="1"/>
          </p:cNvSpPr>
          <p:nvPr>
            <p:ph type="body" sz="quarter" idx="10" hasCustomPrompt="1"/>
          </p:nvPr>
        </p:nvSpPr>
        <p:spPr>
          <a:xfrm>
            <a:off x="758109" y="759141"/>
            <a:ext cx="5544268" cy="707659"/>
          </a:xfrm>
          <a:prstGeom prst="rect">
            <a:avLst/>
          </a:prstGeom>
        </p:spPr>
        <p:txBody>
          <a:bodyPr lIns="38944" tIns="19472" rIns="38944" bIns="19472"/>
          <a:lstStyle>
            <a:lvl1pPr marL="0" indent="0">
              <a:buNone/>
              <a:defRPr sz="2000" b="1">
                <a:solidFill>
                  <a:schemeClr val="tx1"/>
                </a:solidFill>
              </a:defRPr>
            </a:lvl1pPr>
          </a:lstStyle>
          <a:p>
            <a:pPr lvl="0"/>
            <a:r>
              <a:rPr lang="nl-NL" dirty="0"/>
              <a:t>Plaats hier uw titel</a:t>
            </a:r>
          </a:p>
        </p:txBody>
      </p:sp>
      <p:sp>
        <p:nvSpPr>
          <p:cNvPr id="4" name="Tijdelijke aanduiding voor tekst 5"/>
          <p:cNvSpPr>
            <a:spLocks noGrp="1"/>
          </p:cNvSpPr>
          <p:nvPr>
            <p:ph type="body" sz="quarter" idx="11" hasCustomPrompt="1"/>
          </p:nvPr>
        </p:nvSpPr>
        <p:spPr>
          <a:xfrm>
            <a:off x="758110" y="1659816"/>
            <a:ext cx="3754867" cy="4632045"/>
          </a:xfrm>
          <a:prstGeom prst="rect">
            <a:avLst/>
          </a:prstGeom>
        </p:spPr>
        <p:txBody>
          <a:bodyPr wrap="square" lIns="0" tIns="19472" rIns="38944" bIns="19472"/>
          <a:lstStyle>
            <a:lvl1pPr marL="0" marR="0" indent="183989" algn="l" defTabSz="107327" rtl="0" eaLnBrk="1" fontAlgn="auto" latinLnBrk="0" hangingPunct="1">
              <a:lnSpc>
                <a:spcPct val="100000"/>
              </a:lnSpc>
              <a:spcBef>
                <a:spcPts val="767"/>
              </a:spcBef>
              <a:spcAft>
                <a:spcPts val="0"/>
              </a:spcAft>
              <a:buClr>
                <a:srgbClr val="002F5F"/>
              </a:buClr>
              <a:buSzPct val="125000"/>
              <a:buFont typeface="Tahoma" pitchFamily="34" charset="0"/>
              <a:buChar char="•"/>
              <a:tabLst/>
              <a:defRPr sz="1400" b="0">
                <a:solidFill>
                  <a:schemeClr val="tx1"/>
                </a:solidFill>
              </a:defRPr>
            </a:lvl1pPr>
            <a:lvl2pPr marL="183989" indent="183989" defTabSz="107327">
              <a:spcBef>
                <a:spcPts val="0"/>
              </a:spcBef>
              <a:buSzPct val="100000"/>
              <a:buFont typeface="Arial" pitchFamily="34" charset="0"/>
              <a:buChar char="•"/>
              <a:tabLst/>
              <a:defRPr sz="1300" b="0" baseline="0">
                <a:solidFill>
                  <a:schemeClr val="tx1"/>
                </a:solidFill>
              </a:defRPr>
            </a:lvl2pPr>
            <a:lvl3pPr marL="367978" indent="183989">
              <a:defRPr sz="1200"/>
            </a:lvl3pPr>
            <a:lvl4pPr marL="551966" indent="183989">
              <a:buClr>
                <a:srgbClr val="002F5F"/>
              </a:buClr>
              <a:buFont typeface="Arial" panose="020B0604020202020204" pitchFamily="34" charset="0"/>
              <a:buChar char="•"/>
              <a:defRPr sz="1100"/>
            </a:lvl4pPr>
          </a:lstStyle>
          <a:p>
            <a:pPr lvl="0"/>
            <a:r>
              <a:rPr lang="nl-NL" dirty="0"/>
              <a:t>Plaats hier uw tekst.</a:t>
            </a:r>
          </a:p>
          <a:p>
            <a:pPr lvl="1"/>
            <a:r>
              <a:rPr lang="nl-NL" dirty="0"/>
              <a:t>Plaats hier uw tekst.</a:t>
            </a:r>
          </a:p>
          <a:p>
            <a:pPr lvl="2"/>
            <a:r>
              <a:rPr lang="nl-NL" dirty="0"/>
              <a:t>Plaats hier uw tekst.</a:t>
            </a:r>
          </a:p>
          <a:p>
            <a:pPr lvl="3"/>
            <a:r>
              <a:rPr lang="nl-NL" dirty="0"/>
              <a:t>Plaats hier uw tekst.</a:t>
            </a:r>
          </a:p>
          <a:p>
            <a:pPr lvl="0"/>
            <a:endParaRPr lang="nl-NL" dirty="0"/>
          </a:p>
        </p:txBody>
      </p:sp>
      <p:sp>
        <p:nvSpPr>
          <p:cNvPr id="5" name="Tijdelijke aanduiding voor tekst 18"/>
          <p:cNvSpPr>
            <a:spLocks noGrp="1"/>
          </p:cNvSpPr>
          <p:nvPr>
            <p:ph type="body" sz="quarter" idx="16" hasCustomPrompt="1"/>
          </p:nvPr>
        </p:nvSpPr>
        <p:spPr>
          <a:xfrm>
            <a:off x="435425" y="6645720"/>
            <a:ext cx="5573631" cy="193003"/>
          </a:xfrm>
          <a:prstGeom prst="rect">
            <a:avLst/>
          </a:prstGeom>
        </p:spPr>
        <p:txBody>
          <a:bodyPr lIns="38944" tIns="19472" rIns="38944" bIns="19472"/>
          <a:lstStyle>
            <a:lvl1pPr marL="0" indent="0">
              <a:buFontTx/>
              <a:buNone/>
              <a:defRPr sz="900" baseline="0">
                <a:solidFill>
                  <a:schemeClr val="bg1"/>
                </a:solidFill>
              </a:defRPr>
            </a:lvl1pPr>
          </a:lstStyle>
          <a:p>
            <a:pPr lvl="0"/>
            <a:r>
              <a:rPr lang="nl-NL" dirty="0"/>
              <a:t>Onderwerp presentatie</a:t>
            </a:r>
          </a:p>
        </p:txBody>
      </p:sp>
      <p:sp>
        <p:nvSpPr>
          <p:cNvPr id="7" name="Tijdelijke aanduiding voor afbeelding 6"/>
          <p:cNvSpPr>
            <a:spLocks noGrp="1"/>
          </p:cNvSpPr>
          <p:nvPr>
            <p:ph type="pic" sz="quarter" idx="17" hasCustomPrompt="1"/>
          </p:nvPr>
        </p:nvSpPr>
        <p:spPr>
          <a:xfrm>
            <a:off x="4747657" y="1659816"/>
            <a:ext cx="3285486" cy="4632045"/>
          </a:xfrm>
          <a:prstGeom prst="rect">
            <a:avLst/>
          </a:prstGeom>
        </p:spPr>
        <p:txBody>
          <a:bodyPr lIns="38944" tIns="19472" rIns="38944" bIns="19472"/>
          <a:lstStyle>
            <a:lvl1pPr marL="0">
              <a:buFontTx/>
              <a:buNone/>
              <a:defRPr sz="1700" baseline="0">
                <a:solidFill>
                  <a:schemeClr val="tx1"/>
                </a:solidFill>
              </a:defRPr>
            </a:lvl1pPr>
          </a:lstStyle>
          <a:p>
            <a:r>
              <a:rPr lang="nl-NL" dirty="0"/>
              <a:t>Klik hier om een afbeelding of een grafiek te plaatsen.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Links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tekst 3"/>
          <p:cNvSpPr>
            <a:spLocks noGrp="1"/>
          </p:cNvSpPr>
          <p:nvPr>
            <p:ph type="body" sz="quarter" idx="10" hasCustomPrompt="1"/>
          </p:nvPr>
        </p:nvSpPr>
        <p:spPr>
          <a:xfrm>
            <a:off x="758109" y="759141"/>
            <a:ext cx="5544268" cy="707659"/>
          </a:xfrm>
          <a:prstGeom prst="rect">
            <a:avLst/>
          </a:prstGeom>
        </p:spPr>
        <p:txBody>
          <a:bodyPr lIns="38944" tIns="19472" rIns="38944" bIns="19472"/>
          <a:lstStyle>
            <a:lvl1pPr marL="0" indent="0">
              <a:buNone/>
              <a:defRPr sz="2000" b="1">
                <a:solidFill>
                  <a:schemeClr val="tx1"/>
                </a:solidFill>
              </a:defRPr>
            </a:lvl1pPr>
          </a:lstStyle>
          <a:p>
            <a:pPr lvl="0"/>
            <a:r>
              <a:rPr lang="nl-NL" dirty="0"/>
              <a:t>Plaats hier uw titel</a:t>
            </a:r>
          </a:p>
        </p:txBody>
      </p:sp>
      <p:sp>
        <p:nvSpPr>
          <p:cNvPr id="6" name="Tijdelijke aanduiding voor tekst 5"/>
          <p:cNvSpPr>
            <a:spLocks noGrp="1"/>
          </p:cNvSpPr>
          <p:nvPr>
            <p:ph type="body" sz="quarter" idx="11" hasCustomPrompt="1"/>
          </p:nvPr>
        </p:nvSpPr>
        <p:spPr>
          <a:xfrm>
            <a:off x="758110" y="1659816"/>
            <a:ext cx="6981657" cy="4632045"/>
          </a:xfrm>
          <a:prstGeom prst="rect">
            <a:avLst/>
          </a:prstGeom>
        </p:spPr>
        <p:txBody>
          <a:bodyPr lIns="38944" tIns="19472" rIns="38944" bIns="19472"/>
          <a:lstStyle>
            <a:lvl1pPr marL="0" indent="0">
              <a:buFontTx/>
              <a:buNone/>
              <a:defRPr sz="1400">
                <a:solidFill>
                  <a:schemeClr val="tx1"/>
                </a:solidFill>
              </a:defRPr>
            </a:lvl1pPr>
          </a:lstStyle>
          <a:p>
            <a:pPr lvl="0"/>
            <a:r>
              <a:rPr lang="nl-NL" dirty="0"/>
              <a:t>Plaats hier uw tekst.</a:t>
            </a:r>
          </a:p>
        </p:txBody>
      </p:sp>
      <p:sp>
        <p:nvSpPr>
          <p:cNvPr id="7" name="Tijdelijke aanduiding voor tekst 18"/>
          <p:cNvSpPr>
            <a:spLocks noGrp="1"/>
          </p:cNvSpPr>
          <p:nvPr>
            <p:ph type="body" sz="quarter" idx="16" hasCustomPrompt="1"/>
          </p:nvPr>
        </p:nvSpPr>
        <p:spPr>
          <a:xfrm>
            <a:off x="435425" y="6645720"/>
            <a:ext cx="5573631" cy="193003"/>
          </a:xfrm>
          <a:prstGeom prst="rect">
            <a:avLst/>
          </a:prstGeom>
        </p:spPr>
        <p:txBody>
          <a:bodyPr lIns="38944" tIns="19472" rIns="38944" bIns="19472"/>
          <a:lstStyle>
            <a:lvl1pPr marL="0" indent="0">
              <a:buFontTx/>
              <a:buNone/>
              <a:defRPr sz="900" baseline="0">
                <a:solidFill>
                  <a:schemeClr val="bg1"/>
                </a:solidFill>
              </a:defRPr>
            </a:lvl1pPr>
          </a:lstStyle>
          <a:p>
            <a:pPr lvl="0"/>
            <a:r>
              <a:rPr lang="nl-NL" dirty="0"/>
              <a:t>Onderwerp presentatie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Links met opsomm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tekst 3"/>
          <p:cNvSpPr>
            <a:spLocks noGrp="1"/>
          </p:cNvSpPr>
          <p:nvPr>
            <p:ph type="body" sz="quarter" idx="10" hasCustomPrompt="1"/>
          </p:nvPr>
        </p:nvSpPr>
        <p:spPr>
          <a:xfrm>
            <a:off x="758109" y="759141"/>
            <a:ext cx="5544268" cy="707659"/>
          </a:xfrm>
          <a:prstGeom prst="rect">
            <a:avLst/>
          </a:prstGeom>
        </p:spPr>
        <p:txBody>
          <a:bodyPr lIns="38944" tIns="19472" rIns="38944" bIns="19472"/>
          <a:lstStyle>
            <a:lvl1pPr marL="0" indent="0">
              <a:buNone/>
              <a:defRPr sz="2000" b="1">
                <a:solidFill>
                  <a:schemeClr val="tx1"/>
                </a:solidFill>
              </a:defRPr>
            </a:lvl1pPr>
          </a:lstStyle>
          <a:p>
            <a:pPr lvl="0"/>
            <a:r>
              <a:rPr lang="nl-NL" dirty="0"/>
              <a:t>Plaats hier uw titel</a:t>
            </a:r>
          </a:p>
        </p:txBody>
      </p:sp>
      <p:sp>
        <p:nvSpPr>
          <p:cNvPr id="6" name="Tijdelijke aanduiding voor tekst 5"/>
          <p:cNvSpPr>
            <a:spLocks noGrp="1"/>
          </p:cNvSpPr>
          <p:nvPr>
            <p:ph type="body" sz="quarter" idx="11" hasCustomPrompt="1"/>
          </p:nvPr>
        </p:nvSpPr>
        <p:spPr>
          <a:xfrm>
            <a:off x="758110" y="1659816"/>
            <a:ext cx="6981657" cy="4632045"/>
          </a:xfrm>
          <a:prstGeom prst="rect">
            <a:avLst/>
          </a:prstGeom>
        </p:spPr>
        <p:txBody>
          <a:bodyPr lIns="38944" tIns="19472" rIns="38944" bIns="19472"/>
          <a:lstStyle>
            <a:lvl1pPr marL="0" indent="-183989">
              <a:buClr>
                <a:srgbClr val="002F5F"/>
              </a:buClr>
              <a:buSzPct val="125000"/>
              <a:buFont typeface="Tahoma" panose="020B0604030504040204" pitchFamily="34" charset="0"/>
              <a:buChar char="•"/>
              <a:defRPr sz="1400">
                <a:solidFill>
                  <a:schemeClr val="tx1"/>
                </a:solidFill>
              </a:defRPr>
            </a:lvl1pPr>
            <a:lvl2pPr marL="183989" indent="183989">
              <a:buClr>
                <a:srgbClr val="002F5F"/>
              </a:buClr>
              <a:buFont typeface="Tahoma" panose="020B0604030504040204" pitchFamily="34" charset="0"/>
              <a:buChar char="•"/>
              <a:defRPr sz="1200" baseline="0"/>
            </a:lvl2pPr>
            <a:lvl3pPr marL="367978" indent="183989">
              <a:defRPr sz="1200"/>
            </a:lvl3pPr>
            <a:lvl4pPr marL="746688" indent="-194721">
              <a:buFont typeface="Arial" panose="020B0604020202020204" pitchFamily="34" charset="0"/>
              <a:buChar char="•"/>
              <a:defRPr sz="1100"/>
            </a:lvl4pPr>
          </a:lstStyle>
          <a:p>
            <a:pPr lvl="0"/>
            <a:r>
              <a:rPr lang="nl-NL" dirty="0"/>
              <a:t>Plaats hier uw tekst.</a:t>
            </a:r>
          </a:p>
          <a:p>
            <a:pPr lvl="1"/>
            <a:r>
              <a:rPr lang="nl-NL" dirty="0"/>
              <a:t>Plaats hier uw tekst</a:t>
            </a:r>
          </a:p>
          <a:p>
            <a:pPr lvl="2"/>
            <a:r>
              <a:rPr lang="nl-NL" dirty="0"/>
              <a:t>Plaats hier uw tekst.</a:t>
            </a:r>
          </a:p>
          <a:p>
            <a:pPr lvl="3"/>
            <a:r>
              <a:rPr lang="nl-NL" dirty="0"/>
              <a:t>Plaats hier uw tekst.</a:t>
            </a:r>
          </a:p>
        </p:txBody>
      </p:sp>
      <p:sp>
        <p:nvSpPr>
          <p:cNvPr id="7" name="Tijdelijke aanduiding voor tekst 18"/>
          <p:cNvSpPr>
            <a:spLocks noGrp="1"/>
          </p:cNvSpPr>
          <p:nvPr>
            <p:ph type="body" sz="quarter" idx="16" hasCustomPrompt="1"/>
          </p:nvPr>
        </p:nvSpPr>
        <p:spPr>
          <a:xfrm>
            <a:off x="435425" y="6645720"/>
            <a:ext cx="5573631" cy="193003"/>
          </a:xfrm>
          <a:prstGeom prst="rect">
            <a:avLst/>
          </a:prstGeom>
        </p:spPr>
        <p:txBody>
          <a:bodyPr lIns="38944" tIns="19472" rIns="38944" bIns="19472"/>
          <a:lstStyle>
            <a:lvl1pPr marL="0" marR="0" indent="0" algn="l" defTabSz="957711" rtl="0" eaLnBrk="1" fontAlgn="auto" latinLnBrk="0" hangingPunct="1">
              <a:lnSpc>
                <a:spcPct val="100000"/>
              </a:lnSpc>
              <a:spcBef>
                <a:spcPct val="20000"/>
              </a:spcBef>
              <a:spcAft>
                <a:spcPts val="0"/>
              </a:spcAft>
              <a:buClrTx/>
              <a:buSzTx/>
              <a:buFontTx/>
              <a:buNone/>
              <a:tabLst/>
              <a:defRPr sz="900" baseline="0">
                <a:solidFill>
                  <a:schemeClr val="bg1"/>
                </a:solidFill>
              </a:defRPr>
            </a:lvl1pPr>
          </a:lstStyle>
          <a:p>
            <a:pPr marL="0" marR="0" lvl="0" indent="0" algn="l" defTabSz="957711" rtl="0" eaLnBrk="1" fontAlgn="auto" latinLnBrk="0" hangingPunct="1">
              <a:lnSpc>
                <a:spcPct val="100000"/>
              </a:lnSpc>
              <a:spcBef>
                <a:spcPct val="20000"/>
              </a:spcBef>
              <a:spcAft>
                <a:spcPts val="0"/>
              </a:spcAft>
              <a:buClrTx/>
              <a:buSzTx/>
              <a:buFontTx/>
              <a:buNone/>
              <a:tabLst/>
              <a:defRPr/>
            </a:pPr>
            <a:r>
              <a:rPr lang="nl-NL" dirty="0"/>
              <a:t>Meet </a:t>
            </a:r>
            <a:r>
              <a:rPr lang="nl-NL" dirty="0" err="1"/>
              <a:t>and</a:t>
            </a:r>
            <a:r>
              <a:rPr lang="nl-NL" dirty="0"/>
              <a:t> Greet  6 februari 2018</a:t>
            </a:r>
          </a:p>
          <a:p>
            <a:pPr lvl="0"/>
            <a:endParaRPr lang="nl-NL" dirty="0"/>
          </a:p>
        </p:txBody>
      </p:sp>
    </p:spTree>
    <p:extLst>
      <p:ext uri="{BB962C8B-B14F-4D97-AF65-F5344CB8AC3E}">
        <p14:creationId xmlns:p14="http://schemas.microsoft.com/office/powerpoint/2010/main" val="1131108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Rech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3"/>
          <p:cNvSpPr>
            <a:spLocks noGrp="1"/>
          </p:cNvSpPr>
          <p:nvPr>
            <p:ph type="body" sz="quarter" idx="10" hasCustomPrompt="1"/>
          </p:nvPr>
        </p:nvSpPr>
        <p:spPr>
          <a:xfrm>
            <a:off x="2664927" y="759141"/>
            <a:ext cx="6664279" cy="707659"/>
          </a:xfrm>
          <a:prstGeom prst="rect">
            <a:avLst/>
          </a:prstGeom>
        </p:spPr>
        <p:txBody>
          <a:bodyPr lIns="38944" tIns="19472" rIns="38944" bIns="19472"/>
          <a:lstStyle>
            <a:lvl1pPr marL="0" indent="0">
              <a:buNone/>
              <a:defRPr sz="2000" b="1">
                <a:solidFill>
                  <a:schemeClr val="tx1"/>
                </a:solidFill>
              </a:defRPr>
            </a:lvl1pPr>
          </a:lstStyle>
          <a:p>
            <a:pPr lvl="0"/>
            <a:r>
              <a:rPr lang="nl-NL" dirty="0"/>
              <a:t>Plaats hier uw titel</a:t>
            </a:r>
          </a:p>
        </p:txBody>
      </p:sp>
      <p:sp>
        <p:nvSpPr>
          <p:cNvPr id="4" name="Tijdelijke aanduiding voor tekst 5"/>
          <p:cNvSpPr>
            <a:spLocks noGrp="1"/>
          </p:cNvSpPr>
          <p:nvPr>
            <p:ph type="body" sz="quarter" idx="11" hasCustomPrompt="1"/>
          </p:nvPr>
        </p:nvSpPr>
        <p:spPr>
          <a:xfrm>
            <a:off x="2664927" y="1659816"/>
            <a:ext cx="6693848" cy="4632045"/>
          </a:xfrm>
          <a:prstGeom prst="rect">
            <a:avLst/>
          </a:prstGeom>
        </p:spPr>
        <p:txBody>
          <a:bodyPr lIns="38944" tIns="19472" rIns="38944" bIns="19472"/>
          <a:lstStyle>
            <a:lvl1pPr marL="0" indent="0">
              <a:buFontTx/>
              <a:buNone/>
              <a:defRPr sz="1400">
                <a:solidFill>
                  <a:schemeClr val="tx1"/>
                </a:solidFill>
              </a:defRPr>
            </a:lvl1pPr>
          </a:lstStyle>
          <a:p>
            <a:pPr lvl="0"/>
            <a:r>
              <a:rPr lang="nl-NL" dirty="0"/>
              <a:t>Plaats hier uw tekst.</a:t>
            </a:r>
          </a:p>
        </p:txBody>
      </p:sp>
      <p:sp>
        <p:nvSpPr>
          <p:cNvPr id="5" name="Tijdelijke aanduiding voor tekst 18"/>
          <p:cNvSpPr>
            <a:spLocks noGrp="1"/>
          </p:cNvSpPr>
          <p:nvPr>
            <p:ph type="body" sz="quarter" idx="16" hasCustomPrompt="1"/>
          </p:nvPr>
        </p:nvSpPr>
        <p:spPr>
          <a:xfrm>
            <a:off x="435425" y="6645720"/>
            <a:ext cx="5573631" cy="193003"/>
          </a:xfrm>
          <a:prstGeom prst="rect">
            <a:avLst/>
          </a:prstGeom>
        </p:spPr>
        <p:txBody>
          <a:bodyPr lIns="38944" tIns="19472" rIns="38944" bIns="19472"/>
          <a:lstStyle>
            <a:lvl1pPr marL="0" indent="0">
              <a:buFontTx/>
              <a:buNone/>
              <a:defRPr sz="900" baseline="0">
                <a:solidFill>
                  <a:schemeClr val="bg1"/>
                </a:solidFill>
              </a:defRPr>
            </a:lvl1pPr>
          </a:lstStyle>
          <a:p>
            <a:pPr lvl="0"/>
            <a:r>
              <a:rPr lang="nl-NL" dirty="0"/>
              <a:t>Onderwerp presentatie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Rechts + opsomm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3"/>
          <p:cNvSpPr>
            <a:spLocks noGrp="1"/>
          </p:cNvSpPr>
          <p:nvPr>
            <p:ph type="body" sz="quarter" idx="10" hasCustomPrompt="1"/>
          </p:nvPr>
        </p:nvSpPr>
        <p:spPr>
          <a:xfrm>
            <a:off x="2664927" y="759141"/>
            <a:ext cx="6664279" cy="707659"/>
          </a:xfrm>
          <a:prstGeom prst="rect">
            <a:avLst/>
          </a:prstGeom>
        </p:spPr>
        <p:txBody>
          <a:bodyPr lIns="38944" tIns="19472" rIns="38944" bIns="19472"/>
          <a:lstStyle>
            <a:lvl1pPr marL="0" indent="0">
              <a:buNone/>
              <a:defRPr sz="2000" b="1">
                <a:solidFill>
                  <a:schemeClr val="tx1"/>
                </a:solidFill>
              </a:defRPr>
            </a:lvl1pPr>
          </a:lstStyle>
          <a:p>
            <a:pPr lvl="0"/>
            <a:r>
              <a:rPr lang="nl-NL" dirty="0"/>
              <a:t>Plaats hier uw titel</a:t>
            </a:r>
          </a:p>
        </p:txBody>
      </p:sp>
      <p:sp>
        <p:nvSpPr>
          <p:cNvPr id="4" name="Tijdelijke aanduiding voor tekst 5"/>
          <p:cNvSpPr>
            <a:spLocks noGrp="1"/>
          </p:cNvSpPr>
          <p:nvPr>
            <p:ph type="body" sz="quarter" idx="11" hasCustomPrompt="1"/>
          </p:nvPr>
        </p:nvSpPr>
        <p:spPr>
          <a:xfrm>
            <a:off x="2664927" y="1659816"/>
            <a:ext cx="6693848" cy="4632045"/>
          </a:xfrm>
          <a:prstGeom prst="rect">
            <a:avLst/>
          </a:prstGeom>
        </p:spPr>
        <p:txBody>
          <a:bodyPr lIns="38944" tIns="19472" rIns="38944" bIns="19472"/>
          <a:lstStyle>
            <a:lvl1pPr marL="0" indent="183989">
              <a:buClr>
                <a:srgbClr val="002F5F"/>
              </a:buClr>
              <a:buSzPct val="125000"/>
              <a:buFont typeface="Tahoma" panose="020B0604030504040204" pitchFamily="34" charset="0"/>
              <a:buChar char="•"/>
              <a:defRPr sz="1400">
                <a:solidFill>
                  <a:schemeClr val="tx1"/>
                </a:solidFill>
              </a:defRPr>
            </a:lvl1pPr>
            <a:lvl2pPr marL="183989" indent="183989">
              <a:buClr>
                <a:srgbClr val="002F5F"/>
              </a:buClr>
              <a:buFont typeface="Tahoma" panose="020B0604030504040204" pitchFamily="34" charset="0"/>
              <a:buChar char="•"/>
              <a:defRPr sz="1300"/>
            </a:lvl2pPr>
            <a:lvl3pPr marL="367978" indent="183989">
              <a:buClr>
                <a:srgbClr val="002F5F"/>
              </a:buClr>
              <a:buFont typeface="Tahoma" panose="020B0604030504040204" pitchFamily="34" charset="0"/>
              <a:buChar char="•"/>
              <a:defRPr sz="1200"/>
            </a:lvl3pPr>
            <a:lvl4pPr marL="551966" indent="183989">
              <a:buClr>
                <a:srgbClr val="002F5F"/>
              </a:buClr>
              <a:buFont typeface="Tahoma" panose="020B0604030504040204" pitchFamily="34" charset="0"/>
              <a:buChar char="•"/>
              <a:defRPr sz="1100"/>
            </a:lvl4pPr>
          </a:lstStyle>
          <a:p>
            <a:pPr lvl="0"/>
            <a:r>
              <a:rPr lang="nl-NL" dirty="0"/>
              <a:t>Plaats hier uw tekst.</a:t>
            </a:r>
          </a:p>
          <a:p>
            <a:pPr lvl="1"/>
            <a:r>
              <a:rPr lang="nl-NL" dirty="0"/>
              <a:t>Plaats hier uw tekst.</a:t>
            </a:r>
          </a:p>
          <a:p>
            <a:pPr lvl="2"/>
            <a:r>
              <a:rPr lang="nl-NL" dirty="0"/>
              <a:t>Plaats hier uw tekst.</a:t>
            </a:r>
          </a:p>
          <a:p>
            <a:pPr lvl="3"/>
            <a:r>
              <a:rPr lang="nl-NL" dirty="0"/>
              <a:t>Plaats hier uw tekst.</a:t>
            </a:r>
          </a:p>
          <a:p>
            <a:pPr lvl="1"/>
            <a:endParaRPr lang="nl-NL" dirty="0"/>
          </a:p>
        </p:txBody>
      </p:sp>
      <p:sp>
        <p:nvSpPr>
          <p:cNvPr id="5" name="Tijdelijke aanduiding voor tekst 18"/>
          <p:cNvSpPr>
            <a:spLocks noGrp="1"/>
          </p:cNvSpPr>
          <p:nvPr>
            <p:ph type="body" sz="quarter" idx="16" hasCustomPrompt="1"/>
          </p:nvPr>
        </p:nvSpPr>
        <p:spPr>
          <a:xfrm>
            <a:off x="435425" y="6645720"/>
            <a:ext cx="5573631" cy="193003"/>
          </a:xfrm>
          <a:prstGeom prst="rect">
            <a:avLst/>
          </a:prstGeom>
        </p:spPr>
        <p:txBody>
          <a:bodyPr lIns="38944" tIns="19472" rIns="38944" bIns="19472"/>
          <a:lstStyle>
            <a:lvl1pPr marL="0" indent="0">
              <a:buFontTx/>
              <a:buNone/>
              <a:defRPr sz="900" baseline="0">
                <a:solidFill>
                  <a:schemeClr val="bg1"/>
                </a:solidFill>
              </a:defRPr>
            </a:lvl1pPr>
          </a:lstStyle>
          <a:p>
            <a:pPr lvl="0"/>
            <a:r>
              <a:rPr lang="nl-NL" dirty="0"/>
              <a:t>Onderwerp presentatie</a:t>
            </a:r>
          </a:p>
        </p:txBody>
      </p:sp>
    </p:spTree>
    <p:extLst>
      <p:ext uri="{BB962C8B-B14F-4D97-AF65-F5344CB8AC3E}">
        <p14:creationId xmlns:p14="http://schemas.microsoft.com/office/powerpoint/2010/main" val="4148277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Rechts + Afbeeld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3"/>
          <p:cNvSpPr>
            <a:spLocks noGrp="1"/>
          </p:cNvSpPr>
          <p:nvPr>
            <p:ph type="body" sz="quarter" idx="10" hasCustomPrompt="1"/>
          </p:nvPr>
        </p:nvSpPr>
        <p:spPr>
          <a:xfrm>
            <a:off x="2664878" y="759141"/>
            <a:ext cx="5544268" cy="707659"/>
          </a:xfrm>
          <a:prstGeom prst="rect">
            <a:avLst/>
          </a:prstGeom>
        </p:spPr>
        <p:txBody>
          <a:bodyPr lIns="38944" tIns="19472" rIns="38944" bIns="19472"/>
          <a:lstStyle>
            <a:lvl1pPr marL="0" indent="0">
              <a:buNone/>
              <a:defRPr sz="2000" b="1">
                <a:solidFill>
                  <a:schemeClr val="tx1"/>
                </a:solidFill>
              </a:defRPr>
            </a:lvl1pPr>
          </a:lstStyle>
          <a:p>
            <a:pPr lvl="0"/>
            <a:r>
              <a:rPr lang="nl-NL" dirty="0"/>
              <a:t>Plaats hier uw titel</a:t>
            </a:r>
          </a:p>
        </p:txBody>
      </p:sp>
      <p:sp>
        <p:nvSpPr>
          <p:cNvPr id="4" name="Tijdelijke aanduiding voor tekst 5"/>
          <p:cNvSpPr>
            <a:spLocks noGrp="1"/>
          </p:cNvSpPr>
          <p:nvPr>
            <p:ph type="body" sz="quarter" idx="11" hasCustomPrompt="1"/>
          </p:nvPr>
        </p:nvSpPr>
        <p:spPr>
          <a:xfrm>
            <a:off x="2664878" y="1659816"/>
            <a:ext cx="4282867" cy="4632045"/>
          </a:xfrm>
          <a:prstGeom prst="rect">
            <a:avLst/>
          </a:prstGeom>
        </p:spPr>
        <p:txBody>
          <a:bodyPr lIns="38944" tIns="19472" rIns="38944" bIns="19472"/>
          <a:lstStyle>
            <a:lvl1pPr marL="0" indent="0">
              <a:buFontTx/>
              <a:buNone/>
              <a:defRPr sz="1400">
                <a:solidFill>
                  <a:schemeClr val="tx1"/>
                </a:solidFill>
              </a:defRPr>
            </a:lvl1pPr>
          </a:lstStyle>
          <a:p>
            <a:pPr lvl="0"/>
            <a:r>
              <a:rPr lang="nl-NL" dirty="0"/>
              <a:t>Plaats hier uw tekst.</a:t>
            </a:r>
          </a:p>
        </p:txBody>
      </p:sp>
      <p:sp>
        <p:nvSpPr>
          <p:cNvPr id="5" name="Tijdelijke aanduiding voor afbeelding 6"/>
          <p:cNvSpPr>
            <a:spLocks noGrp="1"/>
          </p:cNvSpPr>
          <p:nvPr>
            <p:ph type="pic" sz="quarter" idx="17" hasCustomPrompt="1"/>
          </p:nvPr>
        </p:nvSpPr>
        <p:spPr>
          <a:xfrm>
            <a:off x="7182474" y="1659803"/>
            <a:ext cx="2317435" cy="4632058"/>
          </a:xfrm>
          <a:prstGeom prst="rect">
            <a:avLst/>
          </a:prstGeom>
        </p:spPr>
        <p:txBody>
          <a:bodyPr lIns="38944" tIns="19472" rIns="38944" bIns="19472"/>
          <a:lstStyle>
            <a:lvl1pPr marL="0" indent="0">
              <a:buFontTx/>
              <a:buNone/>
              <a:defRPr sz="1700">
                <a:solidFill>
                  <a:schemeClr val="tx1"/>
                </a:solidFill>
              </a:defRPr>
            </a:lvl1pPr>
          </a:lstStyle>
          <a:p>
            <a:r>
              <a:rPr lang="nl-NL" dirty="0"/>
              <a:t>Klik hier om een afbeelding of een grafiek te plaatsen.</a:t>
            </a:r>
          </a:p>
        </p:txBody>
      </p:sp>
      <p:sp>
        <p:nvSpPr>
          <p:cNvPr id="6" name="Tijdelijke aanduiding voor tekst 18"/>
          <p:cNvSpPr>
            <a:spLocks noGrp="1"/>
          </p:cNvSpPr>
          <p:nvPr>
            <p:ph type="body" sz="quarter" idx="16" hasCustomPrompt="1"/>
          </p:nvPr>
        </p:nvSpPr>
        <p:spPr>
          <a:xfrm>
            <a:off x="435425" y="6645720"/>
            <a:ext cx="5573631" cy="193003"/>
          </a:xfrm>
          <a:prstGeom prst="rect">
            <a:avLst/>
          </a:prstGeom>
        </p:spPr>
        <p:txBody>
          <a:bodyPr lIns="38944" tIns="19472" rIns="38944" bIns="19472"/>
          <a:lstStyle>
            <a:lvl1pPr marL="0" indent="0">
              <a:buFontTx/>
              <a:buNone/>
              <a:defRPr sz="900" baseline="0">
                <a:solidFill>
                  <a:schemeClr val="bg1"/>
                </a:solidFill>
              </a:defRPr>
            </a:lvl1pPr>
          </a:lstStyle>
          <a:p>
            <a:pPr lvl="0"/>
            <a:r>
              <a:rPr lang="nl-NL" dirty="0"/>
              <a:t>Onderwerp presentatie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Rechts met opsomming+ Afbeeld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3"/>
          <p:cNvSpPr>
            <a:spLocks noGrp="1"/>
          </p:cNvSpPr>
          <p:nvPr>
            <p:ph type="body" sz="quarter" idx="10" hasCustomPrompt="1"/>
          </p:nvPr>
        </p:nvSpPr>
        <p:spPr>
          <a:xfrm>
            <a:off x="2664878" y="759141"/>
            <a:ext cx="5544268" cy="707659"/>
          </a:xfrm>
          <a:prstGeom prst="rect">
            <a:avLst/>
          </a:prstGeom>
        </p:spPr>
        <p:txBody>
          <a:bodyPr lIns="38944" tIns="19472" rIns="38944" bIns="19472"/>
          <a:lstStyle>
            <a:lvl1pPr marL="0" indent="0">
              <a:buNone/>
              <a:defRPr sz="2000" b="1">
                <a:solidFill>
                  <a:schemeClr val="tx1"/>
                </a:solidFill>
              </a:defRPr>
            </a:lvl1pPr>
          </a:lstStyle>
          <a:p>
            <a:pPr lvl="0"/>
            <a:r>
              <a:rPr lang="nl-NL" dirty="0"/>
              <a:t>Plaats hier uw titel</a:t>
            </a:r>
          </a:p>
        </p:txBody>
      </p:sp>
      <p:sp>
        <p:nvSpPr>
          <p:cNvPr id="4" name="Tijdelijke aanduiding voor tekst 5"/>
          <p:cNvSpPr>
            <a:spLocks noGrp="1"/>
          </p:cNvSpPr>
          <p:nvPr>
            <p:ph type="body" sz="quarter" idx="11" hasCustomPrompt="1"/>
          </p:nvPr>
        </p:nvSpPr>
        <p:spPr>
          <a:xfrm>
            <a:off x="2664878" y="1659816"/>
            <a:ext cx="4282867" cy="4632045"/>
          </a:xfrm>
          <a:prstGeom prst="rect">
            <a:avLst/>
          </a:prstGeom>
        </p:spPr>
        <p:txBody>
          <a:bodyPr lIns="38944" tIns="19472" rIns="38944" bIns="19472"/>
          <a:lstStyle>
            <a:lvl1pPr marL="0" indent="183989">
              <a:buClr>
                <a:srgbClr val="002F5F"/>
              </a:buClr>
              <a:buFont typeface="Tahoma" panose="020B0604030504040204" pitchFamily="34" charset="0"/>
              <a:buChar char="•"/>
              <a:defRPr sz="1400">
                <a:solidFill>
                  <a:schemeClr val="tx1"/>
                </a:solidFill>
              </a:defRPr>
            </a:lvl1pPr>
            <a:lvl2pPr marL="183989" indent="183989">
              <a:buClr>
                <a:srgbClr val="002F5F"/>
              </a:buClr>
              <a:buFont typeface="Symbol" panose="05050102010706020507" pitchFamily="18" charset="2"/>
              <a:buChar char=""/>
              <a:defRPr sz="1200" baseline="0"/>
            </a:lvl2pPr>
            <a:lvl3pPr marL="367978" indent="183989">
              <a:defRPr sz="1200"/>
            </a:lvl3pPr>
            <a:lvl4pPr marL="551966" indent="183989">
              <a:buClr>
                <a:srgbClr val="002F5F"/>
              </a:buClr>
              <a:buFont typeface="Arial" panose="020B0604020202020204" pitchFamily="34" charset="0"/>
              <a:buChar char="•"/>
              <a:defRPr sz="1100"/>
            </a:lvl4pPr>
          </a:lstStyle>
          <a:p>
            <a:pPr lvl="0"/>
            <a:r>
              <a:rPr lang="nl-NL" dirty="0"/>
              <a:t>Plaats hier uw tekst.</a:t>
            </a:r>
          </a:p>
          <a:p>
            <a:pPr lvl="1"/>
            <a:r>
              <a:rPr lang="nl-NL" dirty="0"/>
              <a:t>Plaats hier uw tekst</a:t>
            </a:r>
          </a:p>
          <a:p>
            <a:pPr lvl="2"/>
            <a:r>
              <a:rPr lang="nl-NL" dirty="0"/>
              <a:t>Plaats hier uw tekst</a:t>
            </a:r>
          </a:p>
          <a:p>
            <a:pPr lvl="3"/>
            <a:r>
              <a:rPr lang="nl-NL" dirty="0"/>
              <a:t>Plaats hier uw tekst</a:t>
            </a:r>
          </a:p>
        </p:txBody>
      </p:sp>
      <p:sp>
        <p:nvSpPr>
          <p:cNvPr id="5" name="Tijdelijke aanduiding voor afbeelding 6"/>
          <p:cNvSpPr>
            <a:spLocks noGrp="1"/>
          </p:cNvSpPr>
          <p:nvPr>
            <p:ph type="pic" sz="quarter" idx="17" hasCustomPrompt="1"/>
          </p:nvPr>
        </p:nvSpPr>
        <p:spPr>
          <a:xfrm>
            <a:off x="7182474" y="1659803"/>
            <a:ext cx="2317435" cy="4632058"/>
          </a:xfrm>
          <a:prstGeom prst="rect">
            <a:avLst/>
          </a:prstGeom>
        </p:spPr>
        <p:txBody>
          <a:bodyPr lIns="38944" tIns="19472" rIns="38944" bIns="19472"/>
          <a:lstStyle>
            <a:lvl1pPr marL="0" indent="0">
              <a:buFontTx/>
              <a:buNone/>
              <a:defRPr sz="1700">
                <a:solidFill>
                  <a:schemeClr val="tx1"/>
                </a:solidFill>
              </a:defRPr>
            </a:lvl1pPr>
          </a:lstStyle>
          <a:p>
            <a:r>
              <a:rPr lang="nl-NL" dirty="0"/>
              <a:t>Klik hier om een afbeelding of een grafiek te plaatsen.</a:t>
            </a:r>
          </a:p>
        </p:txBody>
      </p:sp>
      <p:sp>
        <p:nvSpPr>
          <p:cNvPr id="6" name="Tijdelijke aanduiding voor tekst 18"/>
          <p:cNvSpPr>
            <a:spLocks noGrp="1"/>
          </p:cNvSpPr>
          <p:nvPr>
            <p:ph type="body" sz="quarter" idx="16" hasCustomPrompt="1"/>
          </p:nvPr>
        </p:nvSpPr>
        <p:spPr>
          <a:xfrm>
            <a:off x="435425" y="6645720"/>
            <a:ext cx="5573631" cy="193003"/>
          </a:xfrm>
          <a:prstGeom prst="rect">
            <a:avLst/>
          </a:prstGeom>
        </p:spPr>
        <p:txBody>
          <a:bodyPr lIns="38944" tIns="19472" rIns="38944" bIns="19472"/>
          <a:lstStyle>
            <a:lvl1pPr marL="0" indent="0">
              <a:buFontTx/>
              <a:buNone/>
              <a:defRPr sz="900" baseline="0">
                <a:solidFill>
                  <a:schemeClr val="bg1"/>
                </a:solidFill>
              </a:defRPr>
            </a:lvl1pPr>
          </a:lstStyle>
          <a:p>
            <a:pPr lvl="0"/>
            <a:r>
              <a:rPr lang="nl-NL" dirty="0"/>
              <a:t>Onderwerp presentatie</a:t>
            </a:r>
          </a:p>
        </p:txBody>
      </p:sp>
    </p:spTree>
    <p:extLst>
      <p:ext uri="{BB962C8B-B14F-4D97-AF65-F5344CB8AC3E}">
        <p14:creationId xmlns:p14="http://schemas.microsoft.com/office/powerpoint/2010/main" val="2686847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18"/>
          <p:cNvSpPr>
            <a:spLocks noGrp="1"/>
          </p:cNvSpPr>
          <p:nvPr>
            <p:ph type="body" sz="quarter" idx="16" hasCustomPrompt="1"/>
          </p:nvPr>
        </p:nvSpPr>
        <p:spPr>
          <a:xfrm>
            <a:off x="435425" y="6645720"/>
            <a:ext cx="5573631" cy="193003"/>
          </a:xfrm>
          <a:prstGeom prst="rect">
            <a:avLst/>
          </a:prstGeom>
        </p:spPr>
        <p:txBody>
          <a:bodyPr lIns="38944" tIns="19472" rIns="38944" bIns="19472"/>
          <a:lstStyle>
            <a:lvl1pPr marL="0" indent="0">
              <a:buFontTx/>
              <a:buNone/>
              <a:defRPr sz="900" baseline="0">
                <a:solidFill>
                  <a:schemeClr val="bg1"/>
                </a:solidFill>
              </a:defRPr>
            </a:lvl1pPr>
          </a:lstStyle>
          <a:p>
            <a:pPr lvl="0"/>
            <a:r>
              <a:rPr lang="nl-NL" dirty="0"/>
              <a:t>Onderwerp presentatie</a:t>
            </a:r>
          </a:p>
        </p:txBody>
      </p:sp>
      <p:sp>
        <p:nvSpPr>
          <p:cNvPr id="5" name="Tijdelijke aanduiding voor inhoud 4"/>
          <p:cNvSpPr>
            <a:spLocks noGrp="1"/>
          </p:cNvSpPr>
          <p:nvPr>
            <p:ph sz="quarter" idx="17" hasCustomPrompt="1"/>
          </p:nvPr>
        </p:nvSpPr>
        <p:spPr>
          <a:xfrm>
            <a:off x="435425" y="1678111"/>
            <a:ext cx="6952323" cy="4549435"/>
          </a:xfrm>
          <a:prstGeom prst="rect">
            <a:avLst/>
          </a:prstGeom>
        </p:spPr>
        <p:txBody>
          <a:bodyPr lIns="38944" tIns="19472" rIns="38944" bIns="19472"/>
          <a:lstStyle>
            <a:lvl1pPr marL="0">
              <a:buFontTx/>
              <a:buNone/>
              <a:defRPr sz="1900" baseline="0">
                <a:solidFill>
                  <a:schemeClr val="tx1"/>
                </a:solidFill>
              </a:defRPr>
            </a:lvl1pPr>
          </a:lstStyle>
          <a:p>
            <a:r>
              <a:rPr lang="nl-NL" dirty="0"/>
              <a:t>Klik hier om een afbeelding, grafiek of een ander media document te plaatsen.</a:t>
            </a:r>
          </a:p>
        </p:txBody>
      </p:sp>
      <p:sp>
        <p:nvSpPr>
          <p:cNvPr id="4" name="Tijdelijke aanduiding voor tekst 3"/>
          <p:cNvSpPr>
            <a:spLocks noGrp="1"/>
          </p:cNvSpPr>
          <p:nvPr>
            <p:ph type="body" sz="quarter" idx="10" hasCustomPrompt="1"/>
          </p:nvPr>
        </p:nvSpPr>
        <p:spPr>
          <a:xfrm>
            <a:off x="428949" y="770243"/>
            <a:ext cx="6664279" cy="707659"/>
          </a:xfrm>
          <a:prstGeom prst="rect">
            <a:avLst/>
          </a:prstGeom>
        </p:spPr>
        <p:txBody>
          <a:bodyPr lIns="38944" tIns="19472" rIns="38944" bIns="19472"/>
          <a:lstStyle>
            <a:lvl1pPr marL="0" indent="0">
              <a:buNone/>
              <a:defRPr sz="2000" b="1">
                <a:solidFill>
                  <a:schemeClr val="tx1"/>
                </a:solidFill>
              </a:defRPr>
            </a:lvl1pPr>
          </a:lstStyle>
          <a:p>
            <a:pPr lvl="0"/>
            <a:r>
              <a:rPr lang="nl-NL" dirty="0"/>
              <a:t>Plaats hier uw titel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ekst 18"/>
          <p:cNvSpPr txBox="1">
            <a:spLocks/>
          </p:cNvSpPr>
          <p:nvPr/>
        </p:nvSpPr>
        <p:spPr>
          <a:xfrm>
            <a:off x="7584636" y="6638962"/>
            <a:ext cx="2264907" cy="219038"/>
          </a:xfrm>
          <a:prstGeom prst="rect">
            <a:avLst/>
          </a:prstGeom>
        </p:spPr>
        <p:txBody>
          <a:bodyPr lIns="38944" tIns="19472" rIns="38944" bIns="19472"/>
          <a:lstStyle>
            <a:lvl1pPr marL="0" indent="0">
              <a:buFontTx/>
              <a:buNone/>
              <a:defRPr sz="2000" baseline="0">
                <a:solidFill>
                  <a:schemeClr val="tx1"/>
                </a:solidFill>
              </a:defRPr>
            </a:lvl1pPr>
          </a:lstStyle>
          <a:p>
            <a:pPr marL="0" marR="0" lvl="0" indent="0" algn="l" defTabSz="957711" rtl="0" eaLnBrk="1" fontAlgn="auto" latinLnBrk="0" hangingPunct="1">
              <a:lnSpc>
                <a:spcPct val="100000"/>
              </a:lnSpc>
              <a:spcBef>
                <a:spcPct val="20000"/>
              </a:spcBef>
              <a:spcAft>
                <a:spcPts val="0"/>
              </a:spcAft>
              <a:buClrTx/>
              <a:buSzTx/>
              <a:buFontTx/>
              <a:buNone/>
              <a:tabLst/>
              <a:defRPr/>
            </a:pPr>
            <a:r>
              <a:rPr kumimoji="0" lang="nl-NL" sz="1000" b="0" i="0" u="none" strike="noStrike" kern="1200" cap="none" spc="0" normalizeH="0" baseline="0" noProof="0" dirty="0">
                <a:ln>
                  <a:noFill/>
                </a:ln>
                <a:solidFill>
                  <a:schemeClr val="tx1"/>
                </a:solidFill>
                <a:effectLst/>
                <a:uLnTx/>
                <a:uFillTx/>
                <a:latin typeface="+mn-lt"/>
                <a:ea typeface="+mn-ea"/>
                <a:cs typeface="+mn-cs"/>
              </a:rPr>
              <a:t>Koninklijk Instituut Van Ingenieurs</a:t>
            </a:r>
          </a:p>
        </p:txBody>
      </p:sp>
    </p:spTree>
  </p:cSld>
  <p:clrMap bg1="lt1" tx1="dk1" bg2="lt2" tx2="dk2" accent1="accent1" accent2="accent2" accent3="accent3" accent4="accent4" accent5="accent5" accent6="accent6" hlink="hlink" folHlink="folHlink"/>
  <p:sldLayoutIdLst>
    <p:sldLayoutId id="2147483669" r:id="rId1"/>
    <p:sldLayoutId id="2147483672" r:id="rId2"/>
    <p:sldLayoutId id="2147483664" r:id="rId3"/>
    <p:sldLayoutId id="2147483679" r:id="rId4"/>
    <p:sldLayoutId id="2147483666" r:id="rId5"/>
    <p:sldLayoutId id="2147483680" r:id="rId6"/>
    <p:sldLayoutId id="2147483667" r:id="rId7"/>
    <p:sldLayoutId id="2147483681" r:id="rId8"/>
    <p:sldLayoutId id="2147483673" r:id="rId9"/>
    <p:sldLayoutId id="2147483682" r:id="rId10"/>
    <p:sldLayoutId id="2147483674" r:id="rId11"/>
    <p:sldLayoutId id="2147483678" r:id="rId12"/>
    <p:sldLayoutId id="2147483683" r:id="rId13"/>
    <p:sldLayoutId id="2147483684" r:id="rId14"/>
    <p:sldLayoutId id="2147483685" r:id="rId15"/>
    <p:sldLayoutId id="2147483686" r:id="rId16"/>
    <p:sldLayoutId id="2147483687" r:id="rId17"/>
  </p:sldLayoutIdLst>
  <p:txStyles>
    <p:titleStyle>
      <a:lvl1pPr algn="ctr" defTabSz="957711" rtl="0" eaLnBrk="1" latinLnBrk="0" hangingPunct="1">
        <a:spcBef>
          <a:spcPct val="0"/>
        </a:spcBef>
        <a:buNone/>
        <a:defRPr sz="4600" kern="1200">
          <a:solidFill>
            <a:schemeClr val="tx1"/>
          </a:solidFill>
          <a:latin typeface="+mj-lt"/>
          <a:ea typeface="+mj-ea"/>
          <a:cs typeface="+mj-cs"/>
        </a:defRPr>
      </a:lvl1pPr>
    </p:titleStyle>
    <p:bodyStyle>
      <a:lvl1pPr marL="359141" indent="-359141" algn="l" defTabSz="957711" rtl="0" eaLnBrk="1" latinLnBrk="0" hangingPunct="1">
        <a:spcBef>
          <a:spcPct val="20000"/>
        </a:spcBef>
        <a:buFont typeface="Arial" pitchFamily="34" charset="0"/>
        <a:buChar char="•"/>
        <a:defRPr sz="3400" kern="1200">
          <a:solidFill>
            <a:schemeClr val="tx1"/>
          </a:solidFill>
          <a:latin typeface="+mn-lt"/>
          <a:ea typeface="+mn-ea"/>
          <a:cs typeface="+mn-cs"/>
        </a:defRPr>
      </a:lvl1pPr>
      <a:lvl2pPr marL="778140" indent="-299285" algn="l" defTabSz="95771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97138" indent="-239428" algn="l" defTabSz="957711"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5993" indent="-239428" algn="l" defTabSz="957711"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4849" indent="-239428" algn="l" defTabSz="957711"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3704" indent="-239428" algn="l" defTabSz="957711"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560" indent="-239428" algn="l" defTabSz="957711"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414" indent="-239428" algn="l" defTabSz="957711"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270" indent="-239428" algn="l" defTabSz="957711"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nl-NL"/>
      </a:defPPr>
      <a:lvl1pPr marL="0" algn="l" defTabSz="957711" rtl="0" eaLnBrk="1" latinLnBrk="0" hangingPunct="1">
        <a:defRPr sz="1900" kern="1200">
          <a:solidFill>
            <a:schemeClr val="tx1"/>
          </a:solidFill>
          <a:latin typeface="+mn-lt"/>
          <a:ea typeface="+mn-ea"/>
          <a:cs typeface="+mn-cs"/>
        </a:defRPr>
      </a:lvl1pPr>
      <a:lvl2pPr marL="478856" algn="l" defTabSz="957711" rtl="0" eaLnBrk="1" latinLnBrk="0" hangingPunct="1">
        <a:defRPr sz="1900" kern="1200">
          <a:solidFill>
            <a:schemeClr val="tx1"/>
          </a:solidFill>
          <a:latin typeface="+mn-lt"/>
          <a:ea typeface="+mn-ea"/>
          <a:cs typeface="+mn-cs"/>
        </a:defRPr>
      </a:lvl2pPr>
      <a:lvl3pPr marL="957711" algn="l" defTabSz="957711" rtl="0" eaLnBrk="1" latinLnBrk="0" hangingPunct="1">
        <a:defRPr sz="1900" kern="1200">
          <a:solidFill>
            <a:schemeClr val="tx1"/>
          </a:solidFill>
          <a:latin typeface="+mn-lt"/>
          <a:ea typeface="+mn-ea"/>
          <a:cs typeface="+mn-cs"/>
        </a:defRPr>
      </a:lvl3pPr>
      <a:lvl4pPr marL="1436565" algn="l" defTabSz="957711" rtl="0" eaLnBrk="1" latinLnBrk="0" hangingPunct="1">
        <a:defRPr sz="1900" kern="1200">
          <a:solidFill>
            <a:schemeClr val="tx1"/>
          </a:solidFill>
          <a:latin typeface="+mn-lt"/>
          <a:ea typeface="+mn-ea"/>
          <a:cs typeface="+mn-cs"/>
        </a:defRPr>
      </a:lvl4pPr>
      <a:lvl5pPr marL="1915421" algn="l" defTabSz="957711" rtl="0" eaLnBrk="1" latinLnBrk="0" hangingPunct="1">
        <a:defRPr sz="1900" kern="1200">
          <a:solidFill>
            <a:schemeClr val="tx1"/>
          </a:solidFill>
          <a:latin typeface="+mn-lt"/>
          <a:ea typeface="+mn-ea"/>
          <a:cs typeface="+mn-cs"/>
        </a:defRPr>
      </a:lvl5pPr>
      <a:lvl6pPr marL="2394276" algn="l" defTabSz="957711" rtl="0" eaLnBrk="1" latinLnBrk="0" hangingPunct="1">
        <a:defRPr sz="1900" kern="1200">
          <a:solidFill>
            <a:schemeClr val="tx1"/>
          </a:solidFill>
          <a:latin typeface="+mn-lt"/>
          <a:ea typeface="+mn-ea"/>
          <a:cs typeface="+mn-cs"/>
        </a:defRPr>
      </a:lvl6pPr>
      <a:lvl7pPr marL="2873132" algn="l" defTabSz="957711" rtl="0" eaLnBrk="1" latinLnBrk="0" hangingPunct="1">
        <a:defRPr sz="1900" kern="1200">
          <a:solidFill>
            <a:schemeClr val="tx1"/>
          </a:solidFill>
          <a:latin typeface="+mn-lt"/>
          <a:ea typeface="+mn-ea"/>
          <a:cs typeface="+mn-cs"/>
        </a:defRPr>
      </a:lvl7pPr>
      <a:lvl8pPr marL="3351988" algn="l" defTabSz="957711" rtl="0" eaLnBrk="1" latinLnBrk="0" hangingPunct="1">
        <a:defRPr sz="1900" kern="1200">
          <a:solidFill>
            <a:schemeClr val="tx1"/>
          </a:solidFill>
          <a:latin typeface="+mn-lt"/>
          <a:ea typeface="+mn-ea"/>
          <a:cs typeface="+mn-cs"/>
        </a:defRPr>
      </a:lvl8pPr>
      <a:lvl9pPr marL="3830842" algn="l" defTabSz="95771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hyperlink" Target="mailto:m.e.toxopeus@utwente.nl" TargetMode="Externa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18" Type="http://schemas.openxmlformats.org/officeDocument/2006/relationships/image" Target="../media/image45.png"/><Relationship Id="rId3" Type="http://schemas.openxmlformats.org/officeDocument/2006/relationships/image" Target="../media/image34.png"/><Relationship Id="rId21" Type="http://schemas.openxmlformats.org/officeDocument/2006/relationships/image" Target="../media/image48.jpeg"/><Relationship Id="rId7" Type="http://schemas.openxmlformats.org/officeDocument/2006/relationships/image" Target="../media/image27.png"/><Relationship Id="rId12" Type="http://schemas.openxmlformats.org/officeDocument/2006/relationships/image" Target="../media/image39.jpe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8.png"/><Relationship Id="rId24" Type="http://schemas.openxmlformats.org/officeDocument/2006/relationships/image" Target="../media/image51.jpeg"/><Relationship Id="rId5" Type="http://schemas.openxmlformats.org/officeDocument/2006/relationships/image" Target="../media/image25.png"/><Relationship Id="rId15" Type="http://schemas.openxmlformats.org/officeDocument/2006/relationships/image" Target="../media/image42.jpeg"/><Relationship Id="rId23" Type="http://schemas.openxmlformats.org/officeDocument/2006/relationships/image" Target="../media/image50.jpe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28.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28.png"/><Relationship Id="rId7" Type="http://schemas.openxmlformats.org/officeDocument/2006/relationships/hyperlink" Target="http://www.circles.nu/"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4.jpeg"/><Relationship Id="rId7" Type="http://schemas.openxmlformats.org/officeDocument/2006/relationships/image" Target="../media/image27.png"/><Relationship Id="rId12"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58.png"/><Relationship Id="rId5" Type="http://schemas.openxmlformats.org/officeDocument/2006/relationships/image" Target="../media/image25.png"/><Relationship Id="rId10" Type="http://schemas.openxmlformats.org/officeDocument/2006/relationships/image" Target="../media/image57.png"/><Relationship Id="rId4" Type="http://schemas.openxmlformats.org/officeDocument/2006/relationships/image" Target="../media/image28.png"/><Relationship Id="rId9" Type="http://schemas.openxmlformats.org/officeDocument/2006/relationships/image" Target="../media/image56.png"/><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www.cleantechcenter.nl/"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5.jp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28.png"/><Relationship Id="rId7"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9.jpe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70.jp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8.png"/><Relationship Id="rId7"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10" Type="http://schemas.openxmlformats.org/officeDocument/2006/relationships/image" Target="../media/image72.jpg"/><Relationship Id="rId4" Type="http://schemas.openxmlformats.org/officeDocument/2006/relationships/image" Target="../media/image25.png"/><Relationship Id="rId9"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jpeg"/><Relationship Id="rId18" Type="http://schemas.openxmlformats.org/officeDocument/2006/relationships/image" Target="../media/image84.png"/><Relationship Id="rId3" Type="http://schemas.openxmlformats.org/officeDocument/2006/relationships/image" Target="../media/image28.png"/><Relationship Id="rId7" Type="http://schemas.openxmlformats.org/officeDocument/2006/relationships/image" Target="../media/image73.jpg"/><Relationship Id="rId12" Type="http://schemas.openxmlformats.org/officeDocument/2006/relationships/image" Target="../media/image78.jpeg"/><Relationship Id="rId17" Type="http://schemas.openxmlformats.org/officeDocument/2006/relationships/image" Target="../media/image83.png"/><Relationship Id="rId2" Type="http://schemas.openxmlformats.org/officeDocument/2006/relationships/notesSlide" Target="../notesSlides/notesSlide16.xml"/><Relationship Id="rId16" Type="http://schemas.openxmlformats.org/officeDocument/2006/relationships/image" Target="../media/image82.jpeg"/><Relationship Id="rId20" Type="http://schemas.openxmlformats.org/officeDocument/2006/relationships/image" Target="../media/image85.jpeg"/><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image" Target="../media/image77.png"/><Relationship Id="rId5" Type="http://schemas.openxmlformats.org/officeDocument/2006/relationships/image" Target="../media/image29.png"/><Relationship Id="rId15" Type="http://schemas.openxmlformats.org/officeDocument/2006/relationships/image" Target="../media/image81.jpg"/><Relationship Id="rId10" Type="http://schemas.openxmlformats.org/officeDocument/2006/relationships/image" Target="../media/image76.png"/><Relationship Id="rId19" Type="http://schemas.openxmlformats.org/officeDocument/2006/relationships/image" Target="../media/image24.jpeg"/><Relationship Id="rId4" Type="http://schemas.openxmlformats.org/officeDocument/2006/relationships/image" Target="../media/image25.png"/><Relationship Id="rId9" Type="http://schemas.openxmlformats.org/officeDocument/2006/relationships/image" Target="../media/image75.gif"/><Relationship Id="rId14"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mailto:m.e.toxopeus@utwente.nl"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hyperlink" Target="https://www.buurkracht.nl/buurten/hoogkamp-arnhem" TargetMode="External"/><Relationship Id="rId13" Type="http://schemas.microsoft.com/office/2007/relationships/hdphoto" Target="../media/hdphoto1.wdp"/><Relationship Id="rId18" Type="http://schemas.openxmlformats.org/officeDocument/2006/relationships/image" Target="../media/image16.jpeg"/><Relationship Id="rId3" Type="http://schemas.openxmlformats.org/officeDocument/2006/relationships/image" Target="../media/image7.png"/><Relationship Id="rId21" Type="http://schemas.openxmlformats.org/officeDocument/2006/relationships/hyperlink" Target="http://www.waterhelp.eu/start/" TargetMode="External"/><Relationship Id="rId7" Type="http://schemas.openxmlformats.org/officeDocument/2006/relationships/image" Target="../media/image9.png"/><Relationship Id="rId12" Type="http://schemas.openxmlformats.org/officeDocument/2006/relationships/image" Target="../media/image13.jpeg"/><Relationship Id="rId17" Type="http://schemas.openxmlformats.org/officeDocument/2006/relationships/image" Target="../media/image15.png"/><Relationship Id="rId2" Type="http://schemas.openxmlformats.org/officeDocument/2006/relationships/hyperlink" Target="http://www.energieactiefsoest.nl/over-ons.html" TargetMode="External"/><Relationship Id="rId16" Type="http://schemas.openxmlformats.org/officeDocument/2006/relationships/hyperlink" Target="http://venrayenergiezuinig.nl/" TargetMode="External"/><Relationship Id="rId20"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hyperlink" Target="https://www.de-a.nl/" TargetMode="External"/><Relationship Id="rId11" Type="http://schemas.openxmlformats.org/officeDocument/2006/relationships/image" Target="../media/image12.jpg"/><Relationship Id="rId5" Type="http://schemas.openxmlformats.org/officeDocument/2006/relationships/image" Target="../media/image8.png"/><Relationship Id="rId15" Type="http://schemas.microsoft.com/office/2007/relationships/hdphoto" Target="../media/hdphoto2.wdp"/><Relationship Id="rId23" Type="http://schemas.openxmlformats.org/officeDocument/2006/relationships/image" Target="../media/image20.png"/><Relationship Id="rId10" Type="http://schemas.openxmlformats.org/officeDocument/2006/relationships/image" Target="../media/image11.jpeg"/><Relationship Id="rId19" Type="http://schemas.openxmlformats.org/officeDocument/2006/relationships/image" Target="../media/image17.gif"/><Relationship Id="rId4" Type="http://schemas.openxmlformats.org/officeDocument/2006/relationships/hyperlink" Target="https://www.lochemenergie.net/" TargetMode="External"/><Relationship Id="rId9" Type="http://schemas.openxmlformats.org/officeDocument/2006/relationships/image" Target="../media/image10.png"/><Relationship Id="rId14" Type="http://schemas.openxmlformats.org/officeDocument/2006/relationships/image" Target="../media/image14.png"/><Relationship Id="rId22"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91.jpe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jpeg"/><Relationship Id="rId18" Type="http://schemas.openxmlformats.org/officeDocument/2006/relationships/image" Target="../media/image110.png"/><Relationship Id="rId26" Type="http://schemas.openxmlformats.org/officeDocument/2006/relationships/image" Target="../media/image118.jpeg"/><Relationship Id="rId39" Type="http://schemas.openxmlformats.org/officeDocument/2006/relationships/image" Target="../media/image131.png"/><Relationship Id="rId3" Type="http://schemas.openxmlformats.org/officeDocument/2006/relationships/image" Target="../media/image95.png"/><Relationship Id="rId21" Type="http://schemas.openxmlformats.org/officeDocument/2006/relationships/image" Target="../media/image113.jpeg"/><Relationship Id="rId34" Type="http://schemas.openxmlformats.org/officeDocument/2006/relationships/image" Target="../media/image126.png"/><Relationship Id="rId7" Type="http://schemas.openxmlformats.org/officeDocument/2006/relationships/image" Target="../media/image99.jpeg"/><Relationship Id="rId12" Type="http://schemas.openxmlformats.org/officeDocument/2006/relationships/image" Target="../media/image104.jpeg"/><Relationship Id="rId17" Type="http://schemas.openxmlformats.org/officeDocument/2006/relationships/image" Target="../media/image109.png"/><Relationship Id="rId25" Type="http://schemas.openxmlformats.org/officeDocument/2006/relationships/image" Target="../media/image117.png"/><Relationship Id="rId33" Type="http://schemas.openxmlformats.org/officeDocument/2006/relationships/image" Target="../media/image125.png"/><Relationship Id="rId38" Type="http://schemas.openxmlformats.org/officeDocument/2006/relationships/image" Target="../media/image130.png"/><Relationship Id="rId2" Type="http://schemas.openxmlformats.org/officeDocument/2006/relationships/image" Target="../media/image94.png"/><Relationship Id="rId16" Type="http://schemas.openxmlformats.org/officeDocument/2006/relationships/image" Target="../media/image108.jpeg"/><Relationship Id="rId20" Type="http://schemas.openxmlformats.org/officeDocument/2006/relationships/image" Target="../media/image112.png"/><Relationship Id="rId29" Type="http://schemas.openxmlformats.org/officeDocument/2006/relationships/image" Target="../media/image121.png"/><Relationship Id="rId1" Type="http://schemas.openxmlformats.org/officeDocument/2006/relationships/slideLayout" Target="../slideLayouts/slideLayout14.xml"/><Relationship Id="rId6" Type="http://schemas.openxmlformats.org/officeDocument/2006/relationships/image" Target="../media/image98.png"/><Relationship Id="rId11" Type="http://schemas.openxmlformats.org/officeDocument/2006/relationships/image" Target="../media/image103.png"/><Relationship Id="rId24" Type="http://schemas.openxmlformats.org/officeDocument/2006/relationships/image" Target="../media/image116.jpeg"/><Relationship Id="rId32" Type="http://schemas.openxmlformats.org/officeDocument/2006/relationships/image" Target="../media/image124.png"/><Relationship Id="rId37" Type="http://schemas.openxmlformats.org/officeDocument/2006/relationships/image" Target="../media/image129.png"/><Relationship Id="rId40" Type="http://schemas.openxmlformats.org/officeDocument/2006/relationships/image" Target="../media/image88.png"/><Relationship Id="rId5" Type="http://schemas.openxmlformats.org/officeDocument/2006/relationships/image" Target="../media/image97.jpeg"/><Relationship Id="rId15" Type="http://schemas.openxmlformats.org/officeDocument/2006/relationships/image" Target="../media/image107.gif"/><Relationship Id="rId23" Type="http://schemas.openxmlformats.org/officeDocument/2006/relationships/image" Target="../media/image115.png"/><Relationship Id="rId28" Type="http://schemas.openxmlformats.org/officeDocument/2006/relationships/image" Target="../media/image120.png"/><Relationship Id="rId36" Type="http://schemas.openxmlformats.org/officeDocument/2006/relationships/image" Target="../media/image128.png"/><Relationship Id="rId10" Type="http://schemas.openxmlformats.org/officeDocument/2006/relationships/image" Target="../media/image102.jpeg"/><Relationship Id="rId19" Type="http://schemas.openxmlformats.org/officeDocument/2006/relationships/image" Target="../media/image111.png"/><Relationship Id="rId31" Type="http://schemas.openxmlformats.org/officeDocument/2006/relationships/image" Target="../media/image123.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image" Target="../media/image114.png"/><Relationship Id="rId27" Type="http://schemas.openxmlformats.org/officeDocument/2006/relationships/image" Target="../media/image119.png"/><Relationship Id="rId30" Type="http://schemas.openxmlformats.org/officeDocument/2006/relationships/image" Target="../media/image122.png"/><Relationship Id="rId35" Type="http://schemas.openxmlformats.org/officeDocument/2006/relationships/image" Target="../media/image127.jpeg"/></Relationships>
</file>

<file path=ppt/slides/_rels/slide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4.xml"/><Relationship Id="rId4" Type="http://schemas.openxmlformats.org/officeDocument/2006/relationships/image" Target="../media/image134.png"/></Relationships>
</file>

<file path=ppt/slides/_rels/slide3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3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4.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4.xml"/><Relationship Id="rId4" Type="http://schemas.openxmlformats.org/officeDocument/2006/relationships/image" Target="../media/image146.png"/></Relationships>
</file>

<file path=ppt/slides/_rels/slide3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4.xml"/><Relationship Id="rId5" Type="http://schemas.openxmlformats.org/officeDocument/2006/relationships/image" Target="../media/image150.jpeg"/><Relationship Id="rId4" Type="http://schemas.openxmlformats.org/officeDocument/2006/relationships/image" Target="../media/image149.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venrayenergiezuinig.nl/" TargetMode="External"/><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image" Target="../media/image17.gif"/></Relationships>
</file>

<file path=ppt/slides/_rels/slide4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2.jpeg"/><Relationship Id="rId7" Type="http://schemas.openxmlformats.org/officeDocument/2006/relationships/image" Target="../media/image155.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5.emf"/><Relationship Id="rId5" Type="http://schemas.openxmlformats.org/officeDocument/2006/relationships/image" Target="../media/image154.png"/><Relationship Id="rId10" Type="http://schemas.openxmlformats.org/officeDocument/2006/relationships/image" Target="../media/image158.png"/><Relationship Id="rId4" Type="http://schemas.openxmlformats.org/officeDocument/2006/relationships/image" Target="../media/image153.png"/><Relationship Id="rId9" Type="http://schemas.openxmlformats.org/officeDocument/2006/relationships/image" Target="../media/image157.png"/></Relationships>
</file>

<file path=ppt/slides/_rels/slide4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62.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de-a.nl/"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lochemenergie.net/"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6"/>
          </p:nvPr>
        </p:nvSpPr>
        <p:spPr/>
        <p:txBody>
          <a:bodyPr/>
          <a:lstStyle/>
          <a:p>
            <a:pPr lvl="0"/>
            <a:r>
              <a:rPr lang="nl-NL" dirty="0"/>
              <a:t>Meet </a:t>
            </a:r>
            <a:r>
              <a:rPr lang="nl-NL" dirty="0" err="1"/>
              <a:t>and</a:t>
            </a:r>
            <a:r>
              <a:rPr lang="nl-NL" dirty="0"/>
              <a:t> Greet  6 februari 2018</a:t>
            </a:r>
          </a:p>
          <a:p>
            <a:r>
              <a:rPr lang="nl-NL" dirty="0"/>
              <a:t> </a:t>
            </a:r>
          </a:p>
        </p:txBody>
      </p:sp>
      <p:sp>
        <p:nvSpPr>
          <p:cNvPr id="4" name="Tijdelijke aanduiding voor tekst 3"/>
          <p:cNvSpPr>
            <a:spLocks noGrp="1"/>
          </p:cNvSpPr>
          <p:nvPr>
            <p:ph type="body" sz="quarter" idx="13"/>
          </p:nvPr>
        </p:nvSpPr>
        <p:spPr>
          <a:xfrm>
            <a:off x="2987592" y="1947136"/>
            <a:ext cx="5500191" cy="1567821"/>
          </a:xfrm>
        </p:spPr>
        <p:txBody>
          <a:bodyPr/>
          <a:lstStyle/>
          <a:p>
            <a:pPr>
              <a:lnSpc>
                <a:spcPct val="150000"/>
              </a:lnSpc>
            </a:pPr>
            <a:r>
              <a:rPr lang="nl-NL" sz="2000" dirty="0"/>
              <a:t>Maatschappelijk Lokaal Goed Bezig !</a:t>
            </a:r>
          </a:p>
          <a:p>
            <a:pPr>
              <a:lnSpc>
                <a:spcPct val="150000"/>
              </a:lnSpc>
            </a:pPr>
            <a:r>
              <a:rPr lang="nl-NL" sz="2000" b="0" dirty="0"/>
              <a:t>…..een KIVI DT netwerkgroep….</a:t>
            </a:r>
          </a:p>
          <a:p>
            <a:pPr>
              <a:lnSpc>
                <a:spcPct val="150000"/>
              </a:lnSpc>
            </a:pPr>
            <a:r>
              <a:rPr lang="nl-NL" sz="2000" dirty="0"/>
              <a:t>Nieuwsbrief nr. 20 | 2017 </a:t>
            </a:r>
            <a:r>
              <a:rPr lang="nl-NL" sz="2000" b="0" dirty="0"/>
              <a:t>:</a:t>
            </a:r>
          </a:p>
          <a:p>
            <a:endParaRPr lang="nl-NL" sz="2000" b="0" dirty="0"/>
          </a:p>
        </p:txBody>
      </p:sp>
      <p:pic>
        <p:nvPicPr>
          <p:cNvPr id="1028" name="Picture 4"/>
          <p:cNvPicPr>
            <a:picLocks noGrp="1" noChangeAspect="1" noChangeArrowheads="1"/>
          </p:cNvPicPr>
          <p:nvPr>
            <p:ph type="pic" sz="quarter" idx="17"/>
          </p:nvPr>
        </p:nvPicPr>
        <p:blipFill rotWithShape="1">
          <a:blip r:embed="rId2">
            <a:extLst>
              <a:ext uri="{28A0092B-C50C-407E-A947-70E740481C1C}">
                <a14:useLocalDpi xmlns:a14="http://schemas.microsoft.com/office/drawing/2010/main" val="0"/>
              </a:ext>
            </a:extLst>
          </a:blip>
          <a:srcRect t="9923" b="9518"/>
          <a:stretch/>
        </p:blipFill>
        <p:spPr bwMode="auto">
          <a:xfrm>
            <a:off x="2987562" y="3683479"/>
            <a:ext cx="5133607" cy="2398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3824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937"/>
            <a:ext cx="9906000" cy="5572126"/>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548" y="926838"/>
            <a:ext cx="1657281" cy="1325825"/>
          </a:xfrm>
          <a:prstGeom prst="rect">
            <a:avLst/>
          </a:prstGeom>
        </p:spPr>
      </p:pic>
      <p:sp>
        <p:nvSpPr>
          <p:cNvPr id="2" name="Tekstvak 1"/>
          <p:cNvSpPr txBox="1"/>
          <p:nvPr/>
        </p:nvSpPr>
        <p:spPr>
          <a:xfrm>
            <a:off x="1485899" y="2613370"/>
            <a:ext cx="6374296" cy="2593018"/>
          </a:xfrm>
          <a:prstGeom prst="rect">
            <a:avLst/>
          </a:prstGeom>
          <a:noFill/>
        </p:spPr>
        <p:txBody>
          <a:bodyPr wrap="square" rtlCol="0">
            <a:spAutoFit/>
          </a:bodyPr>
          <a:lstStyle/>
          <a:p>
            <a:pPr algn="ctr"/>
            <a:r>
              <a:rPr lang="nl-NL" sz="3250" b="1" dirty="0">
                <a:solidFill>
                  <a:schemeClr val="bg1"/>
                </a:solidFill>
                <a:effectLst>
                  <a:outerShdw blurRad="38100" dist="38100" dir="2700000" algn="tl">
                    <a:srgbClr val="000000">
                      <a:alpha val="43137"/>
                    </a:srgbClr>
                  </a:outerShdw>
                </a:effectLst>
                <a:latin typeface="Source Sans Pro Semibold" charset="0"/>
                <a:ea typeface="Source Sans Pro Semibold" charset="0"/>
                <a:cs typeface="Source Sans Pro Semibold" charset="0"/>
              </a:rPr>
              <a:t>MARTEN TOXOPEUS</a:t>
            </a:r>
            <a:br>
              <a:rPr lang="nl-NL" sz="3250" b="1" dirty="0">
                <a:solidFill>
                  <a:schemeClr val="bg1"/>
                </a:solidFill>
                <a:effectLst>
                  <a:outerShdw blurRad="38100" dist="38100" dir="2700000" algn="tl">
                    <a:srgbClr val="000000">
                      <a:alpha val="43137"/>
                    </a:srgbClr>
                  </a:outerShdw>
                </a:effectLst>
                <a:latin typeface="Source Sans Pro Semibold" charset="0"/>
                <a:ea typeface="Source Sans Pro Semibold" charset="0"/>
                <a:cs typeface="Source Sans Pro Semibold" charset="0"/>
              </a:rPr>
            </a:br>
            <a:endParaRPr lang="nl-NL" sz="3250" b="1" dirty="0">
              <a:solidFill>
                <a:schemeClr val="bg1"/>
              </a:solidFill>
              <a:effectLst>
                <a:outerShdw blurRad="38100" dist="38100" dir="2700000" algn="tl">
                  <a:srgbClr val="000000">
                    <a:alpha val="43137"/>
                  </a:srgbClr>
                </a:outerShdw>
              </a:effectLst>
              <a:latin typeface="Source Sans Pro Semibold" charset="0"/>
              <a:ea typeface="Source Sans Pro Semibold" charset="0"/>
              <a:cs typeface="Source Sans Pro Semibold" charset="0"/>
            </a:endParaRPr>
          </a:p>
          <a:p>
            <a:pPr algn="ctr"/>
            <a:r>
              <a:rPr lang="nl-NL" sz="2600" b="1" dirty="0">
                <a:solidFill>
                  <a:schemeClr val="bg1"/>
                </a:solidFill>
                <a:latin typeface="Source Sans Pro Semibold" charset="0"/>
                <a:ea typeface="Source Sans Pro Semibold" charset="0"/>
                <a:cs typeface="Source Sans Pro Semibold" charset="0"/>
              </a:rPr>
              <a:t>Universiteit Twente</a:t>
            </a:r>
          </a:p>
          <a:p>
            <a:pPr algn="ctr"/>
            <a:r>
              <a:rPr lang="nl-NL" sz="2600" b="1" dirty="0" err="1">
                <a:solidFill>
                  <a:schemeClr val="bg1"/>
                </a:solidFill>
                <a:latin typeface="Source Sans Pro Semibold" charset="0"/>
                <a:ea typeface="Source Sans Pro Semibold" charset="0"/>
                <a:cs typeface="Source Sans Pro Semibold" charset="0"/>
              </a:rPr>
              <a:t>Fac</a:t>
            </a:r>
            <a:r>
              <a:rPr lang="nl-NL" sz="2600" b="1" dirty="0">
                <a:solidFill>
                  <a:schemeClr val="bg1"/>
                </a:solidFill>
                <a:latin typeface="Source Sans Pro Semibold" charset="0"/>
                <a:ea typeface="Source Sans Pro Semibold" charset="0"/>
                <a:cs typeface="Source Sans Pro Semibold" charset="0"/>
              </a:rPr>
              <a:t> Engineering Technology</a:t>
            </a:r>
          </a:p>
          <a:p>
            <a:pPr algn="ctr"/>
            <a:r>
              <a:rPr lang="nl-NL" sz="2275" b="1" dirty="0" err="1">
                <a:solidFill>
                  <a:schemeClr val="bg1"/>
                </a:solidFill>
                <a:latin typeface="Source Sans Pro Semibold" charset="0"/>
                <a:ea typeface="Source Sans Pro Semibold" charset="0"/>
                <a:cs typeface="Source Sans Pro Semibold" charset="0"/>
              </a:rPr>
              <a:t>Departm</a:t>
            </a:r>
            <a:r>
              <a:rPr lang="nl-NL" sz="2275" b="1" dirty="0">
                <a:solidFill>
                  <a:schemeClr val="bg1"/>
                </a:solidFill>
                <a:latin typeface="Source Sans Pro Semibold" charset="0"/>
                <a:ea typeface="Source Sans Pro Semibold" charset="0"/>
                <a:cs typeface="Source Sans Pro Semibold" charset="0"/>
              </a:rPr>
              <a:t>: Design </a:t>
            </a:r>
            <a:r>
              <a:rPr lang="nl-NL" sz="2275" b="1" dirty="0" err="1">
                <a:solidFill>
                  <a:schemeClr val="bg1"/>
                </a:solidFill>
                <a:latin typeface="Source Sans Pro Semibold" charset="0"/>
                <a:ea typeface="Source Sans Pro Semibold" charset="0"/>
                <a:cs typeface="Source Sans Pro Semibold" charset="0"/>
              </a:rPr>
              <a:t>Production</a:t>
            </a:r>
            <a:r>
              <a:rPr lang="nl-NL" sz="2275" b="1" dirty="0">
                <a:solidFill>
                  <a:schemeClr val="bg1"/>
                </a:solidFill>
                <a:latin typeface="Source Sans Pro Semibold" charset="0"/>
                <a:ea typeface="Source Sans Pro Semibold" charset="0"/>
                <a:cs typeface="Source Sans Pro Semibold" charset="0"/>
              </a:rPr>
              <a:t> &amp; Management</a:t>
            </a:r>
            <a:br>
              <a:rPr lang="nl-NL" sz="2275" b="1" dirty="0">
                <a:solidFill>
                  <a:schemeClr val="bg1"/>
                </a:solidFill>
                <a:latin typeface="Source Sans Pro Semibold" charset="0"/>
                <a:ea typeface="Source Sans Pro Semibold" charset="0"/>
                <a:cs typeface="Source Sans Pro Semibold" charset="0"/>
              </a:rPr>
            </a:br>
            <a:r>
              <a:rPr lang="nl-NL" sz="2275" b="1" dirty="0">
                <a:solidFill>
                  <a:schemeClr val="bg1"/>
                </a:solidFill>
                <a:latin typeface="Source Sans Pro Semibold" charset="0"/>
                <a:ea typeface="Source Sans Pro Semibold" charset="0"/>
                <a:cs typeface="Source Sans Pro Semibold" charset="0"/>
                <a:hlinkClick r:id="rId5"/>
              </a:rPr>
              <a:t>m.e.toxopeus@utwente.nl</a:t>
            </a:r>
            <a:endParaRPr lang="nl-NL" sz="2275" b="1" dirty="0">
              <a:solidFill>
                <a:schemeClr val="bg1"/>
              </a:solidFill>
              <a:latin typeface="Source Sans Pro Semibold" charset="0"/>
              <a:ea typeface="Source Sans Pro Semibold" charset="0"/>
              <a:cs typeface="Source Sans Pro Semibold" charset="0"/>
            </a:endParaRPr>
          </a:p>
        </p:txBody>
      </p:sp>
      <p:pic>
        <p:nvPicPr>
          <p:cNvPr id="7" name="Afbeelding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96896"/>
            <a:ext cx="9906000" cy="226116"/>
          </a:xfrm>
          <a:prstGeom prst="rect">
            <a:avLst/>
          </a:prstGeom>
        </p:spPr>
      </p:pic>
    </p:spTree>
    <p:extLst>
      <p:ext uri="{BB962C8B-B14F-4D97-AF65-F5344CB8AC3E}">
        <p14:creationId xmlns:p14="http://schemas.microsoft.com/office/powerpoint/2010/main" val="4258320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2938"/>
            <a:ext cx="9906000" cy="1092136"/>
          </a:xfrm>
          <a:prstGeom prst="rect">
            <a:avLst/>
          </a:prstGeom>
        </p:spPr>
      </p:pic>
      <p:sp>
        <p:nvSpPr>
          <p:cNvPr id="2" name="Tekstvak 1"/>
          <p:cNvSpPr txBox="1"/>
          <p:nvPr/>
        </p:nvSpPr>
        <p:spPr>
          <a:xfrm>
            <a:off x="1485899" y="2613370"/>
            <a:ext cx="6374296" cy="592470"/>
          </a:xfrm>
          <a:prstGeom prst="rect">
            <a:avLst/>
          </a:prstGeom>
          <a:noFill/>
        </p:spPr>
        <p:txBody>
          <a:bodyPr wrap="square" rtlCol="0">
            <a:spAutoFit/>
          </a:bodyPr>
          <a:lstStyle/>
          <a:p>
            <a:pPr algn="ctr"/>
            <a:r>
              <a:rPr lang="nl-NL" sz="3250" b="1" dirty="0">
                <a:solidFill>
                  <a:schemeClr val="bg1"/>
                </a:solidFill>
                <a:latin typeface="Source Sans Pro Semibold" charset="0"/>
                <a:ea typeface="Source Sans Pro Semibold" charset="0"/>
                <a:cs typeface="Source Sans Pro Semibold" charset="0"/>
              </a:rPr>
              <a:t>Type hier je titel</a:t>
            </a: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2937"/>
            <a:ext cx="9906000" cy="1324390"/>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642" y="727641"/>
            <a:ext cx="1443727" cy="1154982"/>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96896"/>
            <a:ext cx="9906000" cy="226116"/>
          </a:xfrm>
          <a:prstGeom prst="rect">
            <a:avLst/>
          </a:prstGeom>
        </p:spPr>
      </p:pic>
      <p:sp>
        <p:nvSpPr>
          <p:cNvPr id="9" name="Titel 8"/>
          <p:cNvSpPr>
            <a:spLocks noGrp="1"/>
          </p:cNvSpPr>
          <p:nvPr>
            <p:ph type="title"/>
          </p:nvPr>
        </p:nvSpPr>
        <p:spPr>
          <a:xfrm>
            <a:off x="1589086" y="705712"/>
            <a:ext cx="7821613" cy="1077020"/>
          </a:xfrm>
        </p:spPr>
        <p:txBody>
          <a:bodyPr/>
          <a:lstStyle/>
          <a:p>
            <a:r>
              <a:rPr lang="nl-NL" b="1" dirty="0">
                <a:solidFill>
                  <a:schemeClr val="bg1"/>
                </a:solidFill>
              </a:rPr>
              <a:t>Economische groei en grondstoffen</a:t>
            </a:r>
          </a:p>
        </p:txBody>
      </p:sp>
      <p:pic>
        <p:nvPicPr>
          <p:cNvPr id="13" name="Afbeelding 12"/>
          <p:cNvPicPr>
            <a:picLocks noChangeAspect="1"/>
          </p:cNvPicPr>
          <p:nvPr/>
        </p:nvPicPr>
        <p:blipFill>
          <a:blip r:embed="rId7"/>
          <a:stretch>
            <a:fillRect/>
          </a:stretch>
        </p:blipFill>
        <p:spPr>
          <a:xfrm>
            <a:off x="1674584" y="1982681"/>
            <a:ext cx="7448381" cy="4011429"/>
          </a:xfrm>
          <a:prstGeom prst="rect">
            <a:avLst/>
          </a:prstGeom>
        </p:spPr>
      </p:pic>
      <p:grpSp>
        <p:nvGrpSpPr>
          <p:cNvPr id="20" name="Groep 19"/>
          <p:cNvGrpSpPr/>
          <p:nvPr/>
        </p:nvGrpSpPr>
        <p:grpSpPr>
          <a:xfrm>
            <a:off x="5478484" y="3689133"/>
            <a:ext cx="3730071" cy="1094820"/>
            <a:chOff x="298404" y="3909268"/>
            <a:chExt cx="4590857" cy="1347471"/>
          </a:xfrm>
        </p:grpSpPr>
        <p:sp>
          <p:nvSpPr>
            <p:cNvPr id="18" name="Rechthoekige toelichting 17"/>
            <p:cNvSpPr/>
            <p:nvPr/>
          </p:nvSpPr>
          <p:spPr>
            <a:xfrm>
              <a:off x="298404" y="3909268"/>
              <a:ext cx="4590857" cy="1336294"/>
            </a:xfrm>
            <a:prstGeom prst="wedgeRectCallout">
              <a:avLst>
                <a:gd name="adj1" fmla="val -21190"/>
                <a:gd name="adj2" fmla="val 85833"/>
              </a:avLst>
            </a:prstGeom>
            <a:solidFill>
              <a:srgbClr val="CCFF80"/>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19" name="Tekstvak 18"/>
            <p:cNvSpPr txBox="1"/>
            <p:nvPr/>
          </p:nvSpPr>
          <p:spPr>
            <a:xfrm>
              <a:off x="298404" y="3911992"/>
              <a:ext cx="4590857" cy="1344747"/>
            </a:xfrm>
            <a:prstGeom prst="rect">
              <a:avLst/>
            </a:prstGeom>
            <a:noFill/>
          </p:spPr>
          <p:txBody>
            <a:bodyPr wrap="square" rtlCol="0">
              <a:spAutoFit/>
            </a:bodyPr>
            <a:lstStyle/>
            <a:p>
              <a:r>
                <a:rPr lang="nl-NL" sz="1625" b="1" dirty="0"/>
                <a:t>Door intensieve vraag, was de periode van voldoende goedkope grondstoffen met dalende prijzen in het jaar 2000 voorbij.</a:t>
              </a:r>
            </a:p>
          </p:txBody>
        </p:sp>
      </p:grpSp>
      <p:sp>
        <p:nvSpPr>
          <p:cNvPr id="21" name="Tekstvak 20"/>
          <p:cNvSpPr txBox="1"/>
          <p:nvPr/>
        </p:nvSpPr>
        <p:spPr>
          <a:xfrm>
            <a:off x="269568" y="5961519"/>
            <a:ext cx="9459537" cy="329962"/>
          </a:xfrm>
          <a:prstGeom prst="rect">
            <a:avLst/>
          </a:prstGeom>
          <a:noFill/>
        </p:spPr>
        <p:txBody>
          <a:bodyPr wrap="square" rtlCol="0">
            <a:spAutoFit/>
          </a:bodyPr>
          <a:lstStyle/>
          <a:p>
            <a:r>
              <a:rPr lang="en-US" sz="1544" b="1" baseline="30000" dirty="0"/>
              <a:t>BRON</a:t>
            </a:r>
            <a:r>
              <a:rPr lang="en-US" sz="1544" dirty="0"/>
              <a:t> </a:t>
            </a:r>
            <a:r>
              <a:rPr lang="en-US" sz="1138" dirty="0"/>
              <a:t>World Bank (2014), Accenture </a:t>
            </a:r>
            <a:r>
              <a:rPr lang="en-US" sz="1138" dirty="0" err="1"/>
              <a:t>analyse</a:t>
            </a:r>
            <a:endParaRPr lang="en-US" sz="1138" dirty="0"/>
          </a:p>
        </p:txBody>
      </p:sp>
    </p:spTree>
    <p:extLst>
      <p:ext uri="{BB962C8B-B14F-4D97-AF65-F5344CB8AC3E}">
        <p14:creationId xmlns:p14="http://schemas.microsoft.com/office/powerpoint/2010/main" val="206269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2938"/>
            <a:ext cx="9906000" cy="1092136"/>
          </a:xfrm>
          <a:prstGeom prst="rect">
            <a:avLst/>
          </a:prstGeom>
        </p:spPr>
      </p:pic>
      <p:sp>
        <p:nvSpPr>
          <p:cNvPr id="2" name="Tekstvak 1"/>
          <p:cNvSpPr txBox="1"/>
          <p:nvPr/>
        </p:nvSpPr>
        <p:spPr>
          <a:xfrm>
            <a:off x="1485899" y="2613370"/>
            <a:ext cx="6374296" cy="592470"/>
          </a:xfrm>
          <a:prstGeom prst="rect">
            <a:avLst/>
          </a:prstGeom>
          <a:noFill/>
        </p:spPr>
        <p:txBody>
          <a:bodyPr wrap="square" rtlCol="0">
            <a:spAutoFit/>
          </a:bodyPr>
          <a:lstStyle/>
          <a:p>
            <a:pPr algn="ctr"/>
            <a:r>
              <a:rPr lang="nl-NL" sz="3250" b="1" dirty="0">
                <a:solidFill>
                  <a:schemeClr val="bg1"/>
                </a:solidFill>
                <a:latin typeface="Source Sans Pro Semibold" charset="0"/>
                <a:ea typeface="Source Sans Pro Semibold" charset="0"/>
                <a:cs typeface="Source Sans Pro Semibold" charset="0"/>
              </a:rPr>
              <a:t>Type hier je titel</a:t>
            </a: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2937"/>
            <a:ext cx="9906000" cy="1324390"/>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642" y="727641"/>
            <a:ext cx="1443727" cy="1154982"/>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091237"/>
            <a:ext cx="9906000" cy="226116"/>
          </a:xfrm>
          <a:prstGeom prst="rect">
            <a:avLst/>
          </a:prstGeom>
        </p:spPr>
      </p:pic>
      <p:pic>
        <p:nvPicPr>
          <p:cNvPr id="3" name="Afbeelding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9080"/>
            <a:ext cx="9906000" cy="7458750"/>
          </a:xfrm>
          <a:prstGeom prst="rect">
            <a:avLst/>
          </a:prstGeom>
        </p:spPr>
      </p:pic>
      <p:sp>
        <p:nvSpPr>
          <p:cNvPr id="10" name="Tekstvak 9"/>
          <p:cNvSpPr txBox="1"/>
          <p:nvPr/>
        </p:nvSpPr>
        <p:spPr>
          <a:xfrm>
            <a:off x="0" y="4674948"/>
            <a:ext cx="9811657" cy="1492716"/>
          </a:xfrm>
          <a:prstGeom prst="rect">
            <a:avLst/>
          </a:prstGeom>
          <a:noFill/>
        </p:spPr>
        <p:txBody>
          <a:bodyPr wrap="square" rtlCol="0">
            <a:spAutoFit/>
          </a:bodyPr>
          <a:lstStyle/>
          <a:p>
            <a:r>
              <a:rPr lang="nl-NL" sz="2275" b="1" dirty="0">
                <a:solidFill>
                  <a:schemeClr val="bg1"/>
                </a:solidFill>
              </a:rPr>
              <a:t>We gebruiken nu </a:t>
            </a:r>
            <a:r>
              <a:rPr lang="nl-NL" sz="2275" b="1" dirty="0"/>
              <a:t>1,5 x de grondstoffen die de aarde ons jaarlijks levert</a:t>
            </a:r>
            <a:r>
              <a:rPr lang="nl-NL" sz="2275" b="1" dirty="0">
                <a:solidFill>
                  <a:schemeClr val="bg1"/>
                </a:solidFill>
              </a:rPr>
              <a:t>. 2,5 miljard extra consumenten erbij in 2030 betekent dat we </a:t>
            </a:r>
            <a:r>
              <a:rPr lang="nl-NL" sz="2275" b="1" dirty="0"/>
              <a:t>4 aardes nodig hebben in 2030</a:t>
            </a:r>
            <a:r>
              <a:rPr lang="nl-NL" sz="2275" b="1" dirty="0">
                <a:solidFill>
                  <a:schemeClr val="bg1"/>
                </a:solidFill>
              </a:rPr>
              <a:t>. We hebben er slechts 1: we moeten </a:t>
            </a:r>
            <a:r>
              <a:rPr lang="nl-NL" sz="2275" b="1" dirty="0"/>
              <a:t>4 x zo efficiënt met onze grondstoffen omgaan</a:t>
            </a:r>
            <a:r>
              <a:rPr lang="nl-NL" sz="2275" b="1" dirty="0">
                <a:solidFill>
                  <a:schemeClr val="bg1"/>
                </a:solidFill>
              </a:rPr>
              <a:t>.</a:t>
            </a:r>
          </a:p>
        </p:txBody>
      </p:sp>
    </p:spTree>
    <p:extLst>
      <p:ext uri="{BB962C8B-B14F-4D97-AF65-F5344CB8AC3E}">
        <p14:creationId xmlns:p14="http://schemas.microsoft.com/office/powerpoint/2010/main" val="1685171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2938"/>
            <a:ext cx="9906000" cy="1092136"/>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2937"/>
            <a:ext cx="9906000" cy="1324390"/>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642" y="727641"/>
            <a:ext cx="1443727" cy="1154982"/>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96896"/>
            <a:ext cx="9906000" cy="226116"/>
          </a:xfrm>
          <a:prstGeom prst="rect">
            <a:avLst/>
          </a:prstGeom>
        </p:spPr>
      </p:pic>
      <p:sp>
        <p:nvSpPr>
          <p:cNvPr id="9" name="Titel 8"/>
          <p:cNvSpPr>
            <a:spLocks noGrp="1"/>
          </p:cNvSpPr>
          <p:nvPr>
            <p:ph type="title"/>
          </p:nvPr>
        </p:nvSpPr>
        <p:spPr>
          <a:xfrm>
            <a:off x="1589086" y="705712"/>
            <a:ext cx="7821613" cy="1077020"/>
          </a:xfrm>
        </p:spPr>
        <p:txBody>
          <a:bodyPr/>
          <a:lstStyle/>
          <a:p>
            <a:r>
              <a:rPr lang="nl-NL" b="1" dirty="0">
                <a:solidFill>
                  <a:schemeClr val="bg1"/>
                </a:solidFill>
              </a:rPr>
              <a:t>De Circulaire Economie</a:t>
            </a:r>
          </a:p>
        </p:txBody>
      </p:sp>
      <p:sp>
        <p:nvSpPr>
          <p:cNvPr id="4" name="Vijfhoek 3"/>
          <p:cNvSpPr/>
          <p:nvPr/>
        </p:nvSpPr>
        <p:spPr>
          <a:xfrm>
            <a:off x="1698171" y="2164218"/>
            <a:ext cx="3802500" cy="292500"/>
          </a:xfrm>
          <a:prstGeom prst="homePlate">
            <a:avLst/>
          </a:prstGeom>
          <a:solidFill>
            <a:srgbClr val="77898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grpSp>
        <p:nvGrpSpPr>
          <p:cNvPr id="15" name="Groep 14"/>
          <p:cNvGrpSpPr/>
          <p:nvPr/>
        </p:nvGrpSpPr>
        <p:grpSpPr>
          <a:xfrm>
            <a:off x="5390088" y="2132603"/>
            <a:ext cx="3805893" cy="351000"/>
            <a:chOff x="6633955" y="1935033"/>
            <a:chExt cx="4684176" cy="432000"/>
          </a:xfrm>
        </p:grpSpPr>
        <p:sp>
          <p:nvSpPr>
            <p:cNvPr id="12" name="Punthaak 11"/>
            <p:cNvSpPr/>
            <p:nvPr/>
          </p:nvSpPr>
          <p:spPr>
            <a:xfrm>
              <a:off x="6633955" y="1935033"/>
              <a:ext cx="4680000" cy="432000"/>
            </a:xfrm>
            <a:prstGeom prst="chevron">
              <a:avLst/>
            </a:prstGeom>
            <a:solidFill>
              <a:srgbClr val="778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solidFill>
                  <a:schemeClr val="tx1"/>
                </a:solidFill>
              </a:endParaRPr>
            </a:p>
          </p:txBody>
        </p:sp>
        <p:sp>
          <p:nvSpPr>
            <p:cNvPr id="13" name="Rechthoek 12"/>
            <p:cNvSpPr/>
            <p:nvPr/>
          </p:nvSpPr>
          <p:spPr>
            <a:xfrm>
              <a:off x="10958131" y="1935033"/>
              <a:ext cx="360000" cy="432000"/>
            </a:xfrm>
            <a:prstGeom prst="rect">
              <a:avLst/>
            </a:prstGeom>
            <a:solidFill>
              <a:srgbClr val="778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grpSp>
      <p:sp>
        <p:nvSpPr>
          <p:cNvPr id="20" name="Vijfhoek 19"/>
          <p:cNvSpPr/>
          <p:nvPr/>
        </p:nvSpPr>
        <p:spPr>
          <a:xfrm>
            <a:off x="1704070" y="3832908"/>
            <a:ext cx="3802500" cy="292500"/>
          </a:xfrm>
          <a:prstGeom prst="homePlate">
            <a:avLst/>
          </a:prstGeom>
          <a:solidFill>
            <a:srgbClr val="CCFF8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grpSp>
        <p:nvGrpSpPr>
          <p:cNvPr id="21" name="Groep 20"/>
          <p:cNvGrpSpPr/>
          <p:nvPr/>
        </p:nvGrpSpPr>
        <p:grpSpPr>
          <a:xfrm>
            <a:off x="5395987" y="3801294"/>
            <a:ext cx="3805893" cy="351000"/>
            <a:chOff x="6633955" y="1935033"/>
            <a:chExt cx="4684176" cy="432000"/>
          </a:xfrm>
          <a:solidFill>
            <a:srgbClr val="CCFF80"/>
          </a:solidFill>
        </p:grpSpPr>
        <p:sp>
          <p:nvSpPr>
            <p:cNvPr id="22" name="Punthaak 21"/>
            <p:cNvSpPr/>
            <p:nvPr/>
          </p:nvSpPr>
          <p:spPr>
            <a:xfrm>
              <a:off x="6633955" y="1935033"/>
              <a:ext cx="4680000" cy="432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solidFill>
                  <a:schemeClr val="tx1"/>
                </a:solidFill>
              </a:endParaRPr>
            </a:p>
          </p:txBody>
        </p:sp>
        <p:sp>
          <p:nvSpPr>
            <p:cNvPr id="23" name="Rechthoek 22"/>
            <p:cNvSpPr/>
            <p:nvPr/>
          </p:nvSpPr>
          <p:spPr>
            <a:xfrm>
              <a:off x="10958131" y="1935033"/>
              <a:ext cx="360000" cy="4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grpSp>
      <p:sp>
        <p:nvSpPr>
          <p:cNvPr id="28" name="Vijfhoek 27"/>
          <p:cNvSpPr/>
          <p:nvPr/>
        </p:nvSpPr>
        <p:spPr>
          <a:xfrm>
            <a:off x="1698176" y="4275141"/>
            <a:ext cx="3802500" cy="292500"/>
          </a:xfrm>
          <a:prstGeom prst="homePlate">
            <a:avLst/>
          </a:prstGeom>
          <a:solidFill>
            <a:srgbClr val="CCFF8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grpSp>
        <p:nvGrpSpPr>
          <p:cNvPr id="29" name="Groep 28"/>
          <p:cNvGrpSpPr/>
          <p:nvPr/>
        </p:nvGrpSpPr>
        <p:grpSpPr>
          <a:xfrm>
            <a:off x="5390093" y="4243526"/>
            <a:ext cx="3805893" cy="351000"/>
            <a:chOff x="6633955" y="1935033"/>
            <a:chExt cx="4684176" cy="432000"/>
          </a:xfrm>
          <a:solidFill>
            <a:srgbClr val="CCFF80"/>
          </a:solidFill>
        </p:grpSpPr>
        <p:sp>
          <p:nvSpPr>
            <p:cNvPr id="30" name="Punthaak 29"/>
            <p:cNvSpPr/>
            <p:nvPr/>
          </p:nvSpPr>
          <p:spPr>
            <a:xfrm>
              <a:off x="6633955" y="1935033"/>
              <a:ext cx="4680000" cy="432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solidFill>
                  <a:schemeClr val="tx1"/>
                </a:solidFill>
              </a:endParaRPr>
            </a:p>
          </p:txBody>
        </p:sp>
        <p:sp>
          <p:nvSpPr>
            <p:cNvPr id="31" name="Rechthoek 30"/>
            <p:cNvSpPr/>
            <p:nvPr/>
          </p:nvSpPr>
          <p:spPr>
            <a:xfrm>
              <a:off x="10958131" y="1935033"/>
              <a:ext cx="360000" cy="4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grpSp>
      <p:sp>
        <p:nvSpPr>
          <p:cNvPr id="32" name="Vijfhoek 31"/>
          <p:cNvSpPr/>
          <p:nvPr/>
        </p:nvSpPr>
        <p:spPr>
          <a:xfrm>
            <a:off x="1704073" y="5590039"/>
            <a:ext cx="3802500" cy="292500"/>
          </a:xfrm>
          <a:prstGeom prst="homePlate">
            <a:avLst/>
          </a:prstGeom>
          <a:solidFill>
            <a:srgbClr val="CCFF8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grpSp>
        <p:nvGrpSpPr>
          <p:cNvPr id="33" name="Groep 32"/>
          <p:cNvGrpSpPr/>
          <p:nvPr/>
        </p:nvGrpSpPr>
        <p:grpSpPr>
          <a:xfrm>
            <a:off x="5395990" y="5558424"/>
            <a:ext cx="3805893" cy="351000"/>
            <a:chOff x="6633955" y="1935033"/>
            <a:chExt cx="4684176" cy="432000"/>
          </a:xfrm>
          <a:solidFill>
            <a:srgbClr val="CCFF80"/>
          </a:solidFill>
        </p:grpSpPr>
        <p:sp>
          <p:nvSpPr>
            <p:cNvPr id="34" name="Punthaak 33"/>
            <p:cNvSpPr/>
            <p:nvPr/>
          </p:nvSpPr>
          <p:spPr>
            <a:xfrm>
              <a:off x="6633955" y="1935033"/>
              <a:ext cx="4680000" cy="432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solidFill>
                  <a:schemeClr val="tx1"/>
                </a:solidFill>
              </a:endParaRPr>
            </a:p>
          </p:txBody>
        </p:sp>
        <p:sp>
          <p:nvSpPr>
            <p:cNvPr id="35" name="Rechthoek 34"/>
            <p:cNvSpPr/>
            <p:nvPr/>
          </p:nvSpPr>
          <p:spPr>
            <a:xfrm>
              <a:off x="10958131" y="1935033"/>
              <a:ext cx="360000" cy="4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grpSp>
      <p:sp>
        <p:nvSpPr>
          <p:cNvPr id="36" name="Vijfhoek 35"/>
          <p:cNvSpPr/>
          <p:nvPr/>
        </p:nvSpPr>
        <p:spPr>
          <a:xfrm>
            <a:off x="1698178" y="5147809"/>
            <a:ext cx="3802500" cy="292500"/>
          </a:xfrm>
          <a:prstGeom prst="homePlate">
            <a:avLst/>
          </a:prstGeom>
          <a:solidFill>
            <a:srgbClr val="CCFF8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grpSp>
        <p:nvGrpSpPr>
          <p:cNvPr id="37" name="Groep 36"/>
          <p:cNvGrpSpPr/>
          <p:nvPr/>
        </p:nvGrpSpPr>
        <p:grpSpPr>
          <a:xfrm>
            <a:off x="5390095" y="5116194"/>
            <a:ext cx="3805893" cy="351000"/>
            <a:chOff x="6633955" y="1935033"/>
            <a:chExt cx="4684176" cy="432000"/>
          </a:xfrm>
          <a:solidFill>
            <a:srgbClr val="CCFF80"/>
          </a:solidFill>
        </p:grpSpPr>
        <p:sp>
          <p:nvSpPr>
            <p:cNvPr id="38" name="Punthaak 37"/>
            <p:cNvSpPr/>
            <p:nvPr/>
          </p:nvSpPr>
          <p:spPr>
            <a:xfrm>
              <a:off x="6633955" y="1935033"/>
              <a:ext cx="4680000" cy="432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solidFill>
                  <a:schemeClr val="tx1"/>
                </a:solidFill>
              </a:endParaRPr>
            </a:p>
          </p:txBody>
        </p:sp>
        <p:sp>
          <p:nvSpPr>
            <p:cNvPr id="39" name="Rechthoek 38"/>
            <p:cNvSpPr/>
            <p:nvPr/>
          </p:nvSpPr>
          <p:spPr>
            <a:xfrm>
              <a:off x="10958131" y="1935033"/>
              <a:ext cx="360000" cy="4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grpSp>
      <p:sp>
        <p:nvSpPr>
          <p:cNvPr id="40" name="Vijfhoek 39"/>
          <p:cNvSpPr/>
          <p:nvPr/>
        </p:nvSpPr>
        <p:spPr>
          <a:xfrm>
            <a:off x="1698179" y="4711471"/>
            <a:ext cx="3802500" cy="292500"/>
          </a:xfrm>
          <a:prstGeom prst="homePlate">
            <a:avLst/>
          </a:prstGeom>
          <a:solidFill>
            <a:srgbClr val="CCFF8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grpSp>
        <p:nvGrpSpPr>
          <p:cNvPr id="41" name="Groep 40"/>
          <p:cNvGrpSpPr/>
          <p:nvPr/>
        </p:nvGrpSpPr>
        <p:grpSpPr>
          <a:xfrm>
            <a:off x="5390097" y="4679857"/>
            <a:ext cx="3805893" cy="351000"/>
            <a:chOff x="6633955" y="1935033"/>
            <a:chExt cx="4684176" cy="432000"/>
          </a:xfrm>
          <a:solidFill>
            <a:srgbClr val="CCFF80"/>
          </a:solidFill>
        </p:grpSpPr>
        <p:sp>
          <p:nvSpPr>
            <p:cNvPr id="42" name="Punthaak 41"/>
            <p:cNvSpPr/>
            <p:nvPr/>
          </p:nvSpPr>
          <p:spPr>
            <a:xfrm>
              <a:off x="6633955" y="1935033"/>
              <a:ext cx="4680000" cy="432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solidFill>
                  <a:schemeClr val="tx1"/>
                </a:solidFill>
              </a:endParaRPr>
            </a:p>
          </p:txBody>
        </p:sp>
        <p:sp>
          <p:nvSpPr>
            <p:cNvPr id="43" name="Rechthoek 42"/>
            <p:cNvSpPr/>
            <p:nvPr/>
          </p:nvSpPr>
          <p:spPr>
            <a:xfrm>
              <a:off x="10958131" y="1935033"/>
              <a:ext cx="360000" cy="4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grpSp>
      <p:sp>
        <p:nvSpPr>
          <p:cNvPr id="44" name="Tekstvak 43"/>
          <p:cNvSpPr txBox="1"/>
          <p:nvPr/>
        </p:nvSpPr>
        <p:spPr>
          <a:xfrm>
            <a:off x="1704073" y="2164218"/>
            <a:ext cx="3555541" cy="329962"/>
          </a:xfrm>
          <a:prstGeom prst="rect">
            <a:avLst/>
          </a:prstGeom>
          <a:noFill/>
        </p:spPr>
        <p:txBody>
          <a:bodyPr wrap="square" rtlCol="0">
            <a:spAutoFit/>
          </a:bodyPr>
          <a:lstStyle/>
          <a:p>
            <a:pPr algn="ctr"/>
            <a:r>
              <a:rPr lang="nl-NL" sz="1544" b="1" dirty="0"/>
              <a:t>Van lineair…</a:t>
            </a:r>
          </a:p>
        </p:txBody>
      </p:sp>
      <p:sp>
        <p:nvSpPr>
          <p:cNvPr id="45" name="Tekstvak 44"/>
          <p:cNvSpPr txBox="1"/>
          <p:nvPr/>
        </p:nvSpPr>
        <p:spPr>
          <a:xfrm>
            <a:off x="5613406" y="2158321"/>
            <a:ext cx="3555541" cy="329962"/>
          </a:xfrm>
          <a:prstGeom prst="rect">
            <a:avLst/>
          </a:prstGeom>
          <a:noFill/>
        </p:spPr>
        <p:txBody>
          <a:bodyPr wrap="square" rtlCol="0">
            <a:spAutoFit/>
          </a:bodyPr>
          <a:lstStyle/>
          <a:p>
            <a:pPr algn="ctr"/>
            <a:r>
              <a:rPr lang="nl-NL" sz="1544" b="1" dirty="0"/>
              <a:t>… naar circulair</a:t>
            </a:r>
          </a:p>
        </p:txBody>
      </p:sp>
      <p:sp>
        <p:nvSpPr>
          <p:cNvPr id="46" name="Tekstvak 45"/>
          <p:cNvSpPr txBox="1"/>
          <p:nvPr/>
        </p:nvSpPr>
        <p:spPr>
          <a:xfrm>
            <a:off x="1698179" y="5578249"/>
            <a:ext cx="3555541" cy="567591"/>
          </a:xfrm>
          <a:prstGeom prst="rect">
            <a:avLst/>
          </a:prstGeom>
          <a:noFill/>
        </p:spPr>
        <p:txBody>
          <a:bodyPr wrap="square" rtlCol="0">
            <a:spAutoFit/>
          </a:bodyPr>
          <a:lstStyle/>
          <a:p>
            <a:pPr algn="ctr"/>
            <a:r>
              <a:rPr lang="nl-NL" sz="1544" b="1" dirty="0"/>
              <a:t>Groei afhankelijk van grondstoffen</a:t>
            </a:r>
          </a:p>
        </p:txBody>
      </p:sp>
      <p:sp>
        <p:nvSpPr>
          <p:cNvPr id="47" name="Tekstvak 46"/>
          <p:cNvSpPr txBox="1"/>
          <p:nvPr/>
        </p:nvSpPr>
        <p:spPr>
          <a:xfrm>
            <a:off x="1709969" y="5141914"/>
            <a:ext cx="3555541" cy="567591"/>
          </a:xfrm>
          <a:prstGeom prst="rect">
            <a:avLst/>
          </a:prstGeom>
          <a:noFill/>
        </p:spPr>
        <p:txBody>
          <a:bodyPr wrap="square" rtlCol="0">
            <a:spAutoFit/>
          </a:bodyPr>
          <a:lstStyle/>
          <a:p>
            <a:pPr algn="ctr"/>
            <a:r>
              <a:rPr lang="nl-NL" sz="1544" b="1" dirty="0"/>
              <a:t>Managen van resources in de productie</a:t>
            </a:r>
          </a:p>
        </p:txBody>
      </p:sp>
      <p:sp>
        <p:nvSpPr>
          <p:cNvPr id="48" name="Tekstvak 47"/>
          <p:cNvSpPr txBox="1"/>
          <p:nvPr/>
        </p:nvSpPr>
        <p:spPr>
          <a:xfrm>
            <a:off x="1721763" y="4693785"/>
            <a:ext cx="3555541" cy="329962"/>
          </a:xfrm>
          <a:prstGeom prst="rect">
            <a:avLst/>
          </a:prstGeom>
          <a:noFill/>
        </p:spPr>
        <p:txBody>
          <a:bodyPr wrap="square" rtlCol="0">
            <a:spAutoFit/>
          </a:bodyPr>
          <a:lstStyle/>
          <a:p>
            <a:pPr algn="ctr"/>
            <a:r>
              <a:rPr lang="nl-NL" sz="1544" b="1" dirty="0"/>
              <a:t>Verkopen van volume</a:t>
            </a:r>
          </a:p>
        </p:txBody>
      </p:sp>
      <p:sp>
        <p:nvSpPr>
          <p:cNvPr id="49" name="Tekstvak 48"/>
          <p:cNvSpPr txBox="1"/>
          <p:nvPr/>
        </p:nvSpPr>
        <p:spPr>
          <a:xfrm>
            <a:off x="1709969" y="4269252"/>
            <a:ext cx="3555541" cy="329962"/>
          </a:xfrm>
          <a:prstGeom prst="rect">
            <a:avLst/>
          </a:prstGeom>
          <a:noFill/>
        </p:spPr>
        <p:txBody>
          <a:bodyPr wrap="square" rtlCol="0">
            <a:spAutoFit/>
          </a:bodyPr>
          <a:lstStyle/>
          <a:p>
            <a:pPr algn="ctr"/>
            <a:r>
              <a:rPr lang="nl-NL" sz="1544" b="1" dirty="0"/>
              <a:t>Afval en faalkosten</a:t>
            </a:r>
          </a:p>
        </p:txBody>
      </p:sp>
      <p:sp>
        <p:nvSpPr>
          <p:cNvPr id="50" name="Tekstvak 49"/>
          <p:cNvSpPr txBox="1"/>
          <p:nvPr/>
        </p:nvSpPr>
        <p:spPr>
          <a:xfrm>
            <a:off x="1698178" y="3832907"/>
            <a:ext cx="3555541" cy="329962"/>
          </a:xfrm>
          <a:prstGeom prst="rect">
            <a:avLst/>
          </a:prstGeom>
          <a:noFill/>
        </p:spPr>
        <p:txBody>
          <a:bodyPr wrap="square" rtlCol="0">
            <a:spAutoFit/>
          </a:bodyPr>
          <a:lstStyle/>
          <a:p>
            <a:pPr algn="ctr"/>
            <a:r>
              <a:rPr lang="nl-NL" sz="1544" b="1" dirty="0"/>
              <a:t>Laag % retour &amp; recycling </a:t>
            </a:r>
          </a:p>
        </p:txBody>
      </p:sp>
      <p:sp>
        <p:nvSpPr>
          <p:cNvPr id="51" name="Tekstvak 50"/>
          <p:cNvSpPr txBox="1"/>
          <p:nvPr/>
        </p:nvSpPr>
        <p:spPr>
          <a:xfrm>
            <a:off x="5607510" y="3838803"/>
            <a:ext cx="3555541" cy="329962"/>
          </a:xfrm>
          <a:prstGeom prst="rect">
            <a:avLst/>
          </a:prstGeom>
          <a:noFill/>
        </p:spPr>
        <p:txBody>
          <a:bodyPr wrap="square" rtlCol="0">
            <a:spAutoFit/>
          </a:bodyPr>
          <a:lstStyle/>
          <a:p>
            <a:pPr algn="ctr"/>
            <a:r>
              <a:rPr lang="nl-NL" sz="1544" b="1" dirty="0"/>
              <a:t>Gesloten kringlopen</a:t>
            </a:r>
          </a:p>
        </p:txBody>
      </p:sp>
      <p:sp>
        <p:nvSpPr>
          <p:cNvPr id="52" name="Tekstvak 51"/>
          <p:cNvSpPr txBox="1"/>
          <p:nvPr/>
        </p:nvSpPr>
        <p:spPr>
          <a:xfrm>
            <a:off x="5607508" y="4275134"/>
            <a:ext cx="3555541" cy="329962"/>
          </a:xfrm>
          <a:prstGeom prst="rect">
            <a:avLst/>
          </a:prstGeom>
          <a:noFill/>
        </p:spPr>
        <p:txBody>
          <a:bodyPr wrap="square" rtlCol="0">
            <a:spAutoFit/>
          </a:bodyPr>
          <a:lstStyle/>
          <a:p>
            <a:pPr algn="ctr"/>
            <a:r>
              <a:rPr lang="nl-NL" sz="1544" b="1" dirty="0"/>
              <a:t>Zero-waste en verminderde spil</a:t>
            </a:r>
          </a:p>
        </p:txBody>
      </p:sp>
      <p:sp>
        <p:nvSpPr>
          <p:cNvPr id="53" name="Tekstvak 52"/>
          <p:cNvSpPr txBox="1"/>
          <p:nvPr/>
        </p:nvSpPr>
        <p:spPr>
          <a:xfrm>
            <a:off x="5607512" y="5595938"/>
            <a:ext cx="3555541" cy="567591"/>
          </a:xfrm>
          <a:prstGeom prst="rect">
            <a:avLst/>
          </a:prstGeom>
          <a:noFill/>
        </p:spPr>
        <p:txBody>
          <a:bodyPr wrap="square" rtlCol="0">
            <a:spAutoFit/>
          </a:bodyPr>
          <a:lstStyle/>
          <a:p>
            <a:pPr algn="ctr"/>
            <a:r>
              <a:rPr lang="nl-NL" sz="1544" b="1" dirty="0"/>
              <a:t>Groei onafhankelijk van grondstoffen</a:t>
            </a:r>
          </a:p>
        </p:txBody>
      </p:sp>
      <p:sp>
        <p:nvSpPr>
          <p:cNvPr id="54" name="Tekstvak 53"/>
          <p:cNvSpPr txBox="1"/>
          <p:nvPr/>
        </p:nvSpPr>
        <p:spPr>
          <a:xfrm>
            <a:off x="5607508" y="5136021"/>
            <a:ext cx="3555541" cy="567591"/>
          </a:xfrm>
          <a:prstGeom prst="rect">
            <a:avLst/>
          </a:prstGeom>
          <a:noFill/>
        </p:spPr>
        <p:txBody>
          <a:bodyPr wrap="square" rtlCol="0">
            <a:spAutoFit/>
          </a:bodyPr>
          <a:lstStyle/>
          <a:p>
            <a:pPr algn="ctr"/>
            <a:r>
              <a:rPr lang="nl-NL" sz="1544" b="1" dirty="0"/>
              <a:t>Managen van resources in de hele markt</a:t>
            </a:r>
          </a:p>
        </p:txBody>
      </p:sp>
      <p:sp>
        <p:nvSpPr>
          <p:cNvPr id="55" name="Tekstvak 54"/>
          <p:cNvSpPr txBox="1"/>
          <p:nvPr/>
        </p:nvSpPr>
        <p:spPr>
          <a:xfrm>
            <a:off x="5607510" y="4711473"/>
            <a:ext cx="3555541" cy="329962"/>
          </a:xfrm>
          <a:prstGeom prst="rect">
            <a:avLst/>
          </a:prstGeom>
          <a:noFill/>
        </p:spPr>
        <p:txBody>
          <a:bodyPr wrap="square" rtlCol="0">
            <a:spAutoFit/>
          </a:bodyPr>
          <a:lstStyle/>
          <a:p>
            <a:pPr algn="ctr"/>
            <a:r>
              <a:rPr lang="nl-NL" sz="1544" b="1" dirty="0"/>
              <a:t>Verkopen van prestatie</a:t>
            </a:r>
          </a:p>
        </p:txBody>
      </p:sp>
      <p:pic>
        <p:nvPicPr>
          <p:cNvPr id="62" name="Afbeelding 61"/>
          <p:cNvPicPr>
            <a:picLocks noChangeAspect="1"/>
          </p:cNvPicPr>
          <p:nvPr/>
        </p:nvPicPr>
        <p:blipFill>
          <a:blip r:embed="rId7"/>
          <a:stretch>
            <a:fillRect/>
          </a:stretch>
        </p:blipFill>
        <p:spPr>
          <a:xfrm>
            <a:off x="2300616" y="2627523"/>
            <a:ext cx="2564096" cy="982119"/>
          </a:xfrm>
          <a:prstGeom prst="rect">
            <a:avLst/>
          </a:prstGeom>
        </p:spPr>
      </p:pic>
      <p:pic>
        <p:nvPicPr>
          <p:cNvPr id="63" name="Afbeelding 62"/>
          <p:cNvPicPr>
            <a:picLocks noChangeAspect="1"/>
          </p:cNvPicPr>
          <p:nvPr/>
        </p:nvPicPr>
        <p:blipFill>
          <a:blip r:embed="rId8"/>
          <a:stretch>
            <a:fillRect/>
          </a:stretch>
        </p:blipFill>
        <p:spPr>
          <a:xfrm>
            <a:off x="5922067" y="2505291"/>
            <a:ext cx="2921387" cy="1257750"/>
          </a:xfrm>
          <a:prstGeom prst="rect">
            <a:avLst/>
          </a:prstGeom>
        </p:spPr>
      </p:pic>
    </p:spTree>
    <p:extLst>
      <p:ext uri="{BB962C8B-B14F-4D97-AF65-F5344CB8AC3E}">
        <p14:creationId xmlns:p14="http://schemas.microsoft.com/office/powerpoint/2010/main" val="3056905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875" y="642929"/>
            <a:ext cx="12909875" cy="6568544"/>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2938"/>
            <a:ext cx="9906000" cy="1092136"/>
          </a:xfrm>
          <a:prstGeom prst="rect">
            <a:avLst/>
          </a:prstGeom>
        </p:spPr>
      </p:pic>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2937"/>
            <a:ext cx="9906000" cy="1324390"/>
          </a:xfrm>
          <a:prstGeom prst="rect">
            <a:avLst/>
          </a:prstGeom>
        </p:spPr>
      </p:pic>
      <p:pic>
        <p:nvPicPr>
          <p:cNvPr id="6" name="Afbeelding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642" y="727641"/>
            <a:ext cx="1443727" cy="1154982"/>
          </a:xfrm>
          <a:prstGeom prst="rect">
            <a:avLst/>
          </a:prstGeom>
        </p:spPr>
      </p:pic>
      <p:pic>
        <p:nvPicPr>
          <p:cNvPr id="8" name="Afbeelding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996894"/>
            <a:ext cx="9906000" cy="226116"/>
          </a:xfrm>
          <a:prstGeom prst="rect">
            <a:avLst/>
          </a:prstGeom>
        </p:spPr>
      </p:pic>
      <p:sp>
        <p:nvSpPr>
          <p:cNvPr id="15" name="Titel 8"/>
          <p:cNvSpPr>
            <a:spLocks noGrp="1"/>
          </p:cNvSpPr>
          <p:nvPr>
            <p:ph type="title"/>
          </p:nvPr>
        </p:nvSpPr>
        <p:spPr>
          <a:xfrm>
            <a:off x="1589086" y="705712"/>
            <a:ext cx="7821613" cy="1077020"/>
          </a:xfrm>
        </p:spPr>
        <p:txBody>
          <a:bodyPr/>
          <a:lstStyle/>
          <a:p>
            <a:r>
              <a:rPr lang="nl-NL" b="1" dirty="0">
                <a:solidFill>
                  <a:schemeClr val="bg1"/>
                </a:solidFill>
              </a:rPr>
              <a:t>Wat gebeurt er allemaal al in Oost Nederland?</a:t>
            </a:r>
          </a:p>
        </p:txBody>
      </p:sp>
      <p:pic>
        <p:nvPicPr>
          <p:cNvPr id="3" name="Afbeelding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8062" y="3762707"/>
            <a:ext cx="585000" cy="328988"/>
          </a:xfrm>
          <a:prstGeom prst="rect">
            <a:avLst/>
          </a:prstGeom>
        </p:spPr>
      </p:pic>
      <p:pic>
        <p:nvPicPr>
          <p:cNvPr id="9" name="Afbeelding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2668" y="3479684"/>
            <a:ext cx="877500" cy="877500"/>
          </a:xfrm>
          <a:prstGeom prst="rect">
            <a:avLst/>
          </a:prstGeom>
        </p:spPr>
      </p:pic>
      <p:pic>
        <p:nvPicPr>
          <p:cNvPr id="10" name="Afbeelding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09115" y="4007039"/>
            <a:ext cx="1170000" cy="1170000"/>
          </a:xfrm>
          <a:prstGeom prst="rect">
            <a:avLst/>
          </a:prstGeom>
        </p:spPr>
      </p:pic>
      <p:pic>
        <p:nvPicPr>
          <p:cNvPr id="11" name="Afbeelding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96074" y="3860439"/>
            <a:ext cx="760500" cy="760500"/>
          </a:xfrm>
          <a:prstGeom prst="rect">
            <a:avLst/>
          </a:prstGeom>
        </p:spPr>
      </p:pic>
      <p:pic>
        <p:nvPicPr>
          <p:cNvPr id="12" name="Afbeelding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06037" y="5363364"/>
            <a:ext cx="585000" cy="223602"/>
          </a:xfrm>
          <a:prstGeom prst="rect">
            <a:avLst/>
          </a:prstGeom>
        </p:spPr>
      </p:pic>
      <p:pic>
        <p:nvPicPr>
          <p:cNvPr id="13" name="Afbeelding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48615" y="4648970"/>
            <a:ext cx="760500" cy="253500"/>
          </a:xfrm>
          <a:prstGeom prst="rect">
            <a:avLst/>
          </a:prstGeom>
        </p:spPr>
      </p:pic>
      <p:pic>
        <p:nvPicPr>
          <p:cNvPr id="16" name="Afbeelding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58025" y="2819386"/>
            <a:ext cx="760500" cy="561429"/>
          </a:xfrm>
          <a:prstGeom prst="rect">
            <a:avLst/>
          </a:prstGeom>
        </p:spPr>
      </p:pic>
      <p:pic>
        <p:nvPicPr>
          <p:cNvPr id="18" name="Afbeelding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34753" y="4792104"/>
            <a:ext cx="614250" cy="307125"/>
          </a:xfrm>
          <a:prstGeom prst="rect">
            <a:avLst/>
          </a:prstGeom>
        </p:spPr>
      </p:pic>
      <p:pic>
        <p:nvPicPr>
          <p:cNvPr id="19" name="Afbeelding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93746" y="4752469"/>
            <a:ext cx="877500" cy="495363"/>
          </a:xfrm>
          <a:prstGeom prst="rect">
            <a:avLst/>
          </a:prstGeom>
        </p:spPr>
      </p:pic>
      <p:pic>
        <p:nvPicPr>
          <p:cNvPr id="20" name="Afbeelding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42368" y="4491977"/>
            <a:ext cx="614250" cy="260700"/>
          </a:xfrm>
          <a:prstGeom prst="rect">
            <a:avLst/>
          </a:prstGeom>
        </p:spPr>
      </p:pic>
      <p:pic>
        <p:nvPicPr>
          <p:cNvPr id="21" name="Afbeelding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91037" y="4918566"/>
            <a:ext cx="497250" cy="336283"/>
          </a:xfrm>
          <a:prstGeom prst="rect">
            <a:avLst/>
          </a:prstGeom>
        </p:spPr>
      </p:pic>
      <p:pic>
        <p:nvPicPr>
          <p:cNvPr id="22" name="Afbeelding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45168" y="4295260"/>
            <a:ext cx="585000" cy="226649"/>
          </a:xfrm>
          <a:prstGeom prst="rect">
            <a:avLst/>
          </a:prstGeom>
        </p:spPr>
      </p:pic>
      <p:pic>
        <p:nvPicPr>
          <p:cNvPr id="23" name="Afbeelding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611662" y="4212440"/>
            <a:ext cx="526500" cy="270510"/>
          </a:xfrm>
          <a:prstGeom prst="rect">
            <a:avLst/>
          </a:prstGeom>
        </p:spPr>
      </p:pic>
      <p:pic>
        <p:nvPicPr>
          <p:cNvPr id="24" name="Afbeelding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749537" y="5530734"/>
            <a:ext cx="877500" cy="436694"/>
          </a:xfrm>
          <a:prstGeom prst="rect">
            <a:avLst/>
          </a:prstGeom>
        </p:spPr>
      </p:pic>
      <p:pic>
        <p:nvPicPr>
          <p:cNvPr id="25" name="Afbeelding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806946" y="4851127"/>
            <a:ext cx="497250" cy="465027"/>
          </a:xfrm>
          <a:prstGeom prst="rect">
            <a:avLst/>
          </a:prstGeom>
        </p:spPr>
      </p:pic>
      <p:pic>
        <p:nvPicPr>
          <p:cNvPr id="26" name="Afbeelding 2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737668" y="5280350"/>
            <a:ext cx="526500" cy="422611"/>
          </a:xfrm>
          <a:prstGeom prst="rect">
            <a:avLst/>
          </a:prstGeom>
        </p:spPr>
      </p:pic>
      <p:pic>
        <p:nvPicPr>
          <p:cNvPr id="27" name="Afbeelding 2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37668" y="2518490"/>
            <a:ext cx="877500" cy="387343"/>
          </a:xfrm>
          <a:prstGeom prst="rect">
            <a:avLst/>
          </a:prstGeom>
        </p:spPr>
      </p:pic>
      <p:pic>
        <p:nvPicPr>
          <p:cNvPr id="28" name="Afbeelding 2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954505" y="3050241"/>
            <a:ext cx="409500" cy="454545"/>
          </a:xfrm>
          <a:prstGeom prst="rect">
            <a:avLst/>
          </a:prstGeom>
        </p:spPr>
      </p:pic>
    </p:spTree>
    <p:extLst>
      <p:ext uri="{BB962C8B-B14F-4D97-AF65-F5344CB8AC3E}">
        <p14:creationId xmlns:p14="http://schemas.microsoft.com/office/powerpoint/2010/main" val="187997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75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1250"/>
                            </p:stCondLst>
                            <p:childTnLst>
                              <p:par>
                                <p:cTn id="9" presetID="10" presetClass="entr" presetSubtype="0" fill="hold" nodeType="after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2500"/>
                            </p:stCondLst>
                            <p:childTnLst>
                              <p:par>
                                <p:cTn id="13" presetID="10" presetClass="entr" presetSubtype="0" fill="hold" nodeType="afterEffect">
                                  <p:stCondLst>
                                    <p:cond delay="75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3750"/>
                            </p:stCondLst>
                            <p:childTnLst>
                              <p:par>
                                <p:cTn id="17" presetID="10" presetClass="entr" presetSubtype="0" fill="hold" nodeType="afterEffect">
                                  <p:stCondLst>
                                    <p:cond delay="7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5000"/>
                            </p:stCondLst>
                            <p:childTnLst>
                              <p:par>
                                <p:cTn id="21" presetID="10" presetClass="entr" presetSubtype="0" fill="hold" nodeType="afterEffect">
                                  <p:stCondLst>
                                    <p:cond delay="7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6250"/>
                            </p:stCondLst>
                            <p:childTnLst>
                              <p:par>
                                <p:cTn id="25" presetID="10" presetClass="entr" presetSubtype="0" fill="hold" nodeType="afterEffect">
                                  <p:stCondLst>
                                    <p:cond delay="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7500"/>
                            </p:stCondLst>
                            <p:childTnLst>
                              <p:par>
                                <p:cTn id="29" presetID="10" presetClass="entr" presetSubtype="0" fill="hold" nodeType="afterEffect">
                                  <p:stCondLst>
                                    <p:cond delay="75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8750"/>
                            </p:stCondLst>
                            <p:childTnLst>
                              <p:par>
                                <p:cTn id="33" presetID="10" presetClass="entr" presetSubtype="0" fill="hold" nodeType="afterEffect">
                                  <p:stCondLst>
                                    <p:cond delay="75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10000"/>
                            </p:stCondLst>
                            <p:childTnLst>
                              <p:par>
                                <p:cTn id="37" presetID="10" presetClass="entr" presetSubtype="0" fill="hold" nodeType="afterEffect">
                                  <p:stCondLst>
                                    <p:cond delay="75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11250"/>
                            </p:stCondLst>
                            <p:childTnLst>
                              <p:par>
                                <p:cTn id="41" presetID="10" presetClass="entr" presetSubtype="0" fill="hold" nodeType="afterEffect">
                                  <p:stCondLst>
                                    <p:cond delay="75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12500"/>
                            </p:stCondLst>
                            <p:childTnLst>
                              <p:par>
                                <p:cTn id="45" presetID="10" presetClass="entr" presetSubtype="0" fill="hold" nodeType="afterEffect">
                                  <p:stCondLst>
                                    <p:cond delay="75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par>
                          <p:cTn id="48" fill="hold">
                            <p:stCondLst>
                              <p:cond delay="13750"/>
                            </p:stCondLst>
                            <p:childTnLst>
                              <p:par>
                                <p:cTn id="49" presetID="10" presetClass="entr" presetSubtype="0" fill="hold" nodeType="afterEffect">
                                  <p:stCondLst>
                                    <p:cond delay="75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par>
                          <p:cTn id="52" fill="hold">
                            <p:stCondLst>
                              <p:cond delay="15000"/>
                            </p:stCondLst>
                            <p:childTnLst>
                              <p:par>
                                <p:cTn id="53" presetID="10" presetClass="entr" presetSubtype="0" fill="hold" nodeType="afterEffect">
                                  <p:stCondLst>
                                    <p:cond delay="75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par>
                          <p:cTn id="56" fill="hold">
                            <p:stCondLst>
                              <p:cond delay="16250"/>
                            </p:stCondLst>
                            <p:childTnLst>
                              <p:par>
                                <p:cTn id="57" presetID="10" presetClass="entr" presetSubtype="0" fill="hold" nodeType="afterEffect">
                                  <p:stCondLst>
                                    <p:cond delay="75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par>
                          <p:cTn id="60" fill="hold">
                            <p:stCondLst>
                              <p:cond delay="17500"/>
                            </p:stCondLst>
                            <p:childTnLst>
                              <p:par>
                                <p:cTn id="61" presetID="10" presetClass="entr" presetSubtype="0" fill="hold" nodeType="afterEffect">
                                  <p:stCondLst>
                                    <p:cond delay="75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par>
                          <p:cTn id="64" fill="hold">
                            <p:stCondLst>
                              <p:cond delay="18750"/>
                            </p:stCondLst>
                            <p:childTnLst>
                              <p:par>
                                <p:cTn id="65" presetID="10" presetClass="entr" presetSubtype="0" fill="hold" nodeType="afterEffect">
                                  <p:stCondLst>
                                    <p:cond delay="75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par>
                          <p:cTn id="68" fill="hold">
                            <p:stCondLst>
                              <p:cond delay="20000"/>
                            </p:stCondLst>
                            <p:childTnLst>
                              <p:par>
                                <p:cTn id="69" presetID="10" presetClass="entr" presetSubtype="0" fill="hold" nodeType="afterEffect">
                                  <p:stCondLst>
                                    <p:cond delay="75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par>
                          <p:cTn id="72" fill="hold">
                            <p:stCondLst>
                              <p:cond delay="21250"/>
                            </p:stCondLst>
                            <p:childTnLst>
                              <p:par>
                                <p:cTn id="73" presetID="10" presetClass="entr" presetSubtype="0" fill="hold" nodeType="afterEffect">
                                  <p:stCondLst>
                                    <p:cond delay="75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2938"/>
            <a:ext cx="9906000" cy="1092136"/>
          </a:xfrm>
          <a:prstGeom prst="rect">
            <a:avLst/>
          </a:prstGeom>
        </p:spPr>
      </p:pic>
      <p:sp>
        <p:nvSpPr>
          <p:cNvPr id="2" name="Tekstvak 1"/>
          <p:cNvSpPr txBox="1"/>
          <p:nvPr/>
        </p:nvSpPr>
        <p:spPr>
          <a:xfrm>
            <a:off x="1485899" y="2613370"/>
            <a:ext cx="6374296" cy="592470"/>
          </a:xfrm>
          <a:prstGeom prst="rect">
            <a:avLst/>
          </a:prstGeom>
          <a:noFill/>
        </p:spPr>
        <p:txBody>
          <a:bodyPr wrap="square" rtlCol="0">
            <a:spAutoFit/>
          </a:bodyPr>
          <a:lstStyle/>
          <a:p>
            <a:pPr algn="ctr"/>
            <a:r>
              <a:rPr lang="nl-NL" sz="3250" b="1" dirty="0">
                <a:solidFill>
                  <a:schemeClr val="bg1"/>
                </a:solidFill>
                <a:latin typeface="Source Sans Pro Semibold" charset="0"/>
                <a:ea typeface="Source Sans Pro Semibold" charset="0"/>
                <a:cs typeface="Source Sans Pro Semibold" charset="0"/>
              </a:rPr>
              <a:t>Type hier je titel</a:t>
            </a: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2937"/>
            <a:ext cx="9906000" cy="1324390"/>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642" y="727641"/>
            <a:ext cx="1443727" cy="1154982"/>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96896"/>
            <a:ext cx="9906000" cy="226116"/>
          </a:xfrm>
          <a:prstGeom prst="rect">
            <a:avLst/>
          </a:prstGeom>
        </p:spPr>
      </p:pic>
      <p:sp>
        <p:nvSpPr>
          <p:cNvPr id="9" name="Titel 8"/>
          <p:cNvSpPr>
            <a:spLocks noGrp="1"/>
          </p:cNvSpPr>
          <p:nvPr>
            <p:ph type="title"/>
          </p:nvPr>
        </p:nvSpPr>
        <p:spPr>
          <a:xfrm>
            <a:off x="1589086" y="705712"/>
            <a:ext cx="7821613" cy="1077020"/>
          </a:xfrm>
        </p:spPr>
        <p:txBody>
          <a:bodyPr/>
          <a:lstStyle/>
          <a:p>
            <a:r>
              <a:rPr lang="nl-NL" b="1" dirty="0">
                <a:solidFill>
                  <a:schemeClr val="bg1"/>
                </a:solidFill>
              </a:rPr>
              <a:t>Wat is CIRCLES?</a:t>
            </a:r>
          </a:p>
        </p:txBody>
      </p:sp>
      <p:sp>
        <p:nvSpPr>
          <p:cNvPr id="10" name="Tijdelijke aanduiding voor inhoud 9"/>
          <p:cNvSpPr>
            <a:spLocks noGrp="1"/>
          </p:cNvSpPr>
          <p:nvPr>
            <p:ph idx="1"/>
          </p:nvPr>
        </p:nvSpPr>
        <p:spPr>
          <a:xfrm>
            <a:off x="1589086" y="2098741"/>
            <a:ext cx="7821613" cy="3907793"/>
          </a:xfrm>
        </p:spPr>
        <p:txBody>
          <a:bodyPr>
            <a:normAutofit fontScale="62500" lnSpcReduction="20000"/>
          </a:bodyPr>
          <a:lstStyle/>
          <a:p>
            <a:r>
              <a:rPr lang="nl-NL" b="1" dirty="0">
                <a:solidFill>
                  <a:srgbClr val="05DFD9"/>
                </a:solidFill>
              </a:rPr>
              <a:t>Wat</a:t>
            </a:r>
            <a:r>
              <a:rPr lang="nl-NL" dirty="0"/>
              <a:t>: CIRCLES is de digitale en fysieke ontmoetingsplek voor iedereen die in Oost Nederland bij wil dragen aan de transitie naar een circulaire economie.</a:t>
            </a:r>
          </a:p>
          <a:p>
            <a:r>
              <a:rPr lang="nl-NL" b="1" dirty="0">
                <a:solidFill>
                  <a:srgbClr val="05DFD9"/>
                </a:solidFill>
                <a:hlinkClick r:id="rId7"/>
              </a:rPr>
              <a:t>www.circles.nu</a:t>
            </a:r>
            <a:r>
              <a:rPr lang="nl-NL" b="1" dirty="0">
                <a:solidFill>
                  <a:srgbClr val="05DFD9"/>
                </a:solidFill>
              </a:rPr>
              <a:t> </a:t>
            </a:r>
          </a:p>
          <a:p>
            <a:r>
              <a:rPr lang="nl-NL" b="1" dirty="0">
                <a:solidFill>
                  <a:srgbClr val="05DFD9"/>
                </a:solidFill>
              </a:rPr>
              <a:t>What’s in it for you? </a:t>
            </a:r>
            <a:r>
              <a:rPr lang="nl-NL" dirty="0"/>
              <a:t>CIRCLES is een one-stop-shop voor ondernemers, studenten en gemeenten actief binnen de Circulaire Economie. Gebaseerd op sterk aanwezige sectoren als de maakindustrie, de biobased economy en de bouwsector. Geworteld in het verleden, maar met de blik op vernieuwing en de toekomst.</a:t>
            </a:r>
          </a:p>
          <a:p>
            <a:r>
              <a:rPr lang="nl-NL" b="1" dirty="0" err="1">
                <a:solidFill>
                  <a:srgbClr val="05DFD9"/>
                </a:solidFill>
              </a:rPr>
              <a:t>Circles</a:t>
            </a:r>
            <a:r>
              <a:rPr lang="nl-NL" dirty="0"/>
              <a:t> wordt mogelijk gemaakt door EFRO </a:t>
            </a:r>
          </a:p>
        </p:txBody>
      </p:sp>
      <p:pic>
        <p:nvPicPr>
          <p:cNvPr id="11" name="Afbeelding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4110" y="5229906"/>
            <a:ext cx="2029777" cy="766991"/>
          </a:xfrm>
          <a:prstGeom prst="rect">
            <a:avLst/>
          </a:prstGeom>
        </p:spPr>
      </p:pic>
    </p:spTree>
    <p:extLst>
      <p:ext uri="{BB962C8B-B14F-4D97-AF65-F5344CB8AC3E}">
        <p14:creationId xmlns:p14="http://schemas.microsoft.com/office/powerpoint/2010/main" val="142364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14.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0" y="628902"/>
            <a:ext cx="9903030" cy="558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2938"/>
            <a:ext cx="9906000" cy="1092136"/>
          </a:xfrm>
          <a:prstGeom prst="rect">
            <a:avLst/>
          </a:prstGeom>
        </p:spPr>
      </p:pic>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2937"/>
            <a:ext cx="9906000" cy="1324390"/>
          </a:xfrm>
          <a:prstGeom prst="rect">
            <a:avLst/>
          </a:prstGeom>
        </p:spPr>
      </p:pic>
      <p:pic>
        <p:nvPicPr>
          <p:cNvPr id="6" name="Afbeelding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642" y="727641"/>
            <a:ext cx="1443727" cy="1154982"/>
          </a:xfrm>
          <a:prstGeom prst="rect">
            <a:avLst/>
          </a:prstGeom>
        </p:spPr>
      </p:pic>
      <p:pic>
        <p:nvPicPr>
          <p:cNvPr id="8" name="Afbeelding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996896"/>
            <a:ext cx="9906000" cy="226116"/>
          </a:xfrm>
          <a:prstGeom prst="rect">
            <a:avLst/>
          </a:prstGeom>
        </p:spPr>
      </p:pic>
      <p:sp>
        <p:nvSpPr>
          <p:cNvPr id="9" name="Titel 8"/>
          <p:cNvSpPr>
            <a:spLocks noGrp="1"/>
          </p:cNvSpPr>
          <p:nvPr>
            <p:ph type="title"/>
          </p:nvPr>
        </p:nvSpPr>
        <p:spPr>
          <a:xfrm>
            <a:off x="1589086" y="705712"/>
            <a:ext cx="7821613" cy="1077020"/>
          </a:xfrm>
        </p:spPr>
        <p:txBody>
          <a:bodyPr/>
          <a:lstStyle/>
          <a:p>
            <a:r>
              <a:rPr lang="nl-NL" b="1" dirty="0">
                <a:solidFill>
                  <a:schemeClr val="bg1"/>
                </a:solidFill>
              </a:rPr>
              <a:t>Bedrijven en CIRCLES</a:t>
            </a:r>
          </a:p>
        </p:txBody>
      </p:sp>
      <p:pic>
        <p:nvPicPr>
          <p:cNvPr id="35"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3204" y="4842486"/>
            <a:ext cx="1489769" cy="93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96399" y="4407808"/>
            <a:ext cx="148977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48985" y="3970552"/>
            <a:ext cx="1515566" cy="895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7"/>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65456" y="3504918"/>
            <a:ext cx="1398191" cy="93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14173" y="3077980"/>
            <a:ext cx="1992809" cy="93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9"/>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15166" y="2632983"/>
            <a:ext cx="1701304" cy="93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14870" y="2197016"/>
            <a:ext cx="1454944" cy="94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Shape 144"/>
          <p:cNvSpPr>
            <a:spLocks noChangeArrowheads="1"/>
          </p:cNvSpPr>
          <p:nvPr/>
        </p:nvSpPr>
        <p:spPr bwMode="auto">
          <a:xfrm>
            <a:off x="2431906" y="5474510"/>
            <a:ext cx="786805" cy="29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7146" tIns="37146" rIns="37146" bIns="37146">
            <a:spAutoFit/>
          </a:bodyPr>
          <a:lstStyle>
            <a:lvl1pPr eaLnBrk="0" hangingPunct="0">
              <a:spcBef>
                <a:spcPct val="20000"/>
              </a:spcBef>
              <a:buFont typeface="Arial" panose="020B0604020202020204" pitchFamily="34" charset="0"/>
              <a:buChar char="•"/>
              <a:tabLst>
                <a:tab pos="165100" algn="l"/>
                <a:tab pos="6858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tabLst>
                <a:tab pos="165100" algn="l"/>
                <a:tab pos="6858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tabLst>
                <a:tab pos="165100" algn="l"/>
                <a:tab pos="6858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nl-NL" sz="731" b="1">
                <a:solidFill>
                  <a:srgbClr val="FFFFFF"/>
                </a:solidFill>
                <a:latin typeface="AkzidenzGroteskBE-Bold"/>
                <a:ea typeface="AkzidenzGroteskBE-Bold"/>
                <a:cs typeface="AkzidenzGroteskBE-Bold"/>
                <a:sym typeface="AkzidenzGroteskBE-Bold"/>
              </a:rPr>
              <a:t>ELIMINATE</a:t>
            </a:r>
          </a:p>
          <a:p>
            <a:pPr eaLnBrk="1" hangingPunct="1">
              <a:spcBef>
                <a:spcPct val="0"/>
              </a:spcBef>
              <a:buFontTx/>
              <a:buNone/>
            </a:pPr>
            <a:r>
              <a:rPr lang="en-US" altLang="nl-NL" sz="731" b="1">
                <a:solidFill>
                  <a:srgbClr val="FFFFFF"/>
                </a:solidFill>
                <a:latin typeface="AkzidenzGroteskBE-Bold"/>
                <a:ea typeface="AkzidenzGroteskBE-Bold"/>
                <a:cs typeface="AkzidenzGroteskBE-Bold"/>
                <a:sym typeface="AkzidenzGroteskBE-Bold"/>
              </a:rPr>
              <a:t>WASTE</a:t>
            </a:r>
            <a:endParaRPr lang="nl-NL" altLang="nl-NL" sz="731" b="1">
              <a:solidFill>
                <a:srgbClr val="FFFFFF"/>
              </a:solidFill>
              <a:latin typeface="AkzidenzGroteskBE-Bold"/>
              <a:ea typeface="AkzidenzGroteskBE-Bold"/>
              <a:cs typeface="AkzidenzGroteskBE-Bold"/>
              <a:sym typeface="AkzidenzGroteskBE-Bold"/>
            </a:endParaRPr>
          </a:p>
        </p:txBody>
      </p:sp>
      <p:sp>
        <p:nvSpPr>
          <p:cNvPr id="43" name="Shape 144"/>
          <p:cNvSpPr>
            <a:spLocks noChangeArrowheads="1"/>
          </p:cNvSpPr>
          <p:nvPr/>
        </p:nvSpPr>
        <p:spPr bwMode="auto">
          <a:xfrm>
            <a:off x="3348986" y="5026933"/>
            <a:ext cx="785514" cy="29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7146" tIns="37146" rIns="37146" bIns="37146">
            <a:spAutoFit/>
          </a:bodyPr>
          <a:lstStyle>
            <a:lvl1pPr eaLnBrk="0" hangingPunct="0">
              <a:spcBef>
                <a:spcPct val="20000"/>
              </a:spcBef>
              <a:buFont typeface="Arial" panose="020B0604020202020204" pitchFamily="34" charset="0"/>
              <a:buChar char="•"/>
              <a:tabLst>
                <a:tab pos="165100" algn="l"/>
                <a:tab pos="6858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tabLst>
                <a:tab pos="165100" algn="l"/>
                <a:tab pos="6858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tabLst>
                <a:tab pos="165100" algn="l"/>
                <a:tab pos="6858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nl-NL" sz="731">
                <a:solidFill>
                  <a:srgbClr val="FFFFFF"/>
                </a:solidFill>
                <a:latin typeface="AkzidenzGroteskBE-Bold"/>
                <a:ea typeface="AkzidenzGroteskBE-Bold"/>
                <a:cs typeface="AkzidenzGroteskBE-Bold"/>
                <a:sym typeface="AkzidenzGroteskBE-Bold"/>
              </a:rPr>
              <a:t>BENIGN</a:t>
            </a:r>
          </a:p>
          <a:p>
            <a:pPr eaLnBrk="1" hangingPunct="1">
              <a:spcBef>
                <a:spcPct val="0"/>
              </a:spcBef>
              <a:buFontTx/>
              <a:buNone/>
            </a:pPr>
            <a:r>
              <a:rPr lang="en-US" altLang="nl-NL" sz="731">
                <a:solidFill>
                  <a:srgbClr val="FFFFFF"/>
                </a:solidFill>
                <a:latin typeface="AkzidenzGroteskBE-Bold"/>
                <a:ea typeface="AkzidenzGroteskBE-Bold"/>
                <a:cs typeface="AkzidenzGroteskBE-Bold"/>
                <a:sym typeface="AkzidenzGroteskBE-Bold"/>
              </a:rPr>
              <a:t>EMISSIONS</a:t>
            </a:r>
            <a:endParaRPr lang="nl-NL" altLang="nl-NL" sz="731">
              <a:solidFill>
                <a:srgbClr val="FFFFFF"/>
              </a:solidFill>
              <a:latin typeface="AkzidenzGroteskBE-Bold"/>
              <a:ea typeface="AkzidenzGroteskBE-Bold"/>
              <a:cs typeface="AkzidenzGroteskBE-Bold"/>
              <a:sym typeface="AkzidenzGroteskBE-Bold"/>
            </a:endParaRPr>
          </a:p>
        </p:txBody>
      </p:sp>
      <p:sp>
        <p:nvSpPr>
          <p:cNvPr id="44" name="Shape 144"/>
          <p:cNvSpPr>
            <a:spLocks noChangeArrowheads="1"/>
          </p:cNvSpPr>
          <p:nvPr/>
        </p:nvSpPr>
        <p:spPr bwMode="auto">
          <a:xfrm>
            <a:off x="4183514" y="4590966"/>
            <a:ext cx="786805" cy="29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7146" tIns="37146" rIns="37146" bIns="37146">
            <a:spAutoFit/>
          </a:bodyPr>
          <a:lstStyle>
            <a:lvl1pPr eaLnBrk="0" hangingPunct="0">
              <a:spcBef>
                <a:spcPct val="20000"/>
              </a:spcBef>
              <a:buFont typeface="Arial" panose="020B0604020202020204" pitchFamily="34" charset="0"/>
              <a:buChar char="•"/>
              <a:tabLst>
                <a:tab pos="165100" algn="l"/>
                <a:tab pos="6858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tabLst>
                <a:tab pos="165100" algn="l"/>
                <a:tab pos="6858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tabLst>
                <a:tab pos="165100" algn="l"/>
                <a:tab pos="6858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nl-NL" sz="731">
                <a:solidFill>
                  <a:srgbClr val="FFFFFF"/>
                </a:solidFill>
                <a:latin typeface="AkzidenzGroteskBE-Bold"/>
                <a:ea typeface="AkzidenzGroteskBE-Bold"/>
                <a:cs typeface="AkzidenzGroteskBE-Bold"/>
                <a:sym typeface="AkzidenzGroteskBE-Bold"/>
              </a:rPr>
              <a:t>RENEWABLE</a:t>
            </a:r>
          </a:p>
          <a:p>
            <a:pPr eaLnBrk="1" hangingPunct="1">
              <a:spcBef>
                <a:spcPct val="0"/>
              </a:spcBef>
              <a:buFontTx/>
              <a:buNone/>
            </a:pPr>
            <a:r>
              <a:rPr lang="en-US" altLang="nl-NL" sz="731">
                <a:solidFill>
                  <a:srgbClr val="FFFFFF"/>
                </a:solidFill>
                <a:latin typeface="AkzidenzGroteskBE-Bold"/>
                <a:ea typeface="AkzidenzGroteskBE-Bold"/>
                <a:cs typeface="AkzidenzGroteskBE-Bold"/>
                <a:sym typeface="AkzidenzGroteskBE-Bold"/>
              </a:rPr>
              <a:t>ENERGY</a:t>
            </a:r>
            <a:endParaRPr lang="nl-NL" altLang="nl-NL" sz="731">
              <a:solidFill>
                <a:srgbClr val="FFFFFF"/>
              </a:solidFill>
              <a:latin typeface="AkzidenzGroteskBE-Bold"/>
              <a:ea typeface="AkzidenzGroteskBE-Bold"/>
              <a:cs typeface="AkzidenzGroteskBE-Bold"/>
              <a:sym typeface="AkzidenzGroteskBE-Bold"/>
            </a:endParaRPr>
          </a:p>
        </p:txBody>
      </p:sp>
      <p:sp>
        <p:nvSpPr>
          <p:cNvPr id="45" name="Shape 144"/>
          <p:cNvSpPr>
            <a:spLocks noChangeArrowheads="1"/>
          </p:cNvSpPr>
          <p:nvPr/>
        </p:nvSpPr>
        <p:spPr bwMode="auto">
          <a:xfrm>
            <a:off x="4994827" y="4152419"/>
            <a:ext cx="785514" cy="29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7146" tIns="37146" rIns="37146" bIns="37146">
            <a:spAutoFit/>
          </a:bodyPr>
          <a:lstStyle>
            <a:lvl1pPr eaLnBrk="0" hangingPunct="0">
              <a:spcBef>
                <a:spcPct val="20000"/>
              </a:spcBef>
              <a:buFont typeface="Arial" panose="020B0604020202020204" pitchFamily="34" charset="0"/>
              <a:buChar char="•"/>
              <a:tabLst>
                <a:tab pos="165100" algn="l"/>
                <a:tab pos="6858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tabLst>
                <a:tab pos="165100" algn="l"/>
                <a:tab pos="6858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tabLst>
                <a:tab pos="165100" algn="l"/>
                <a:tab pos="6858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nl-NL" sz="731">
                <a:solidFill>
                  <a:srgbClr val="FFFFFF"/>
                </a:solidFill>
                <a:latin typeface="AkzidenzGroteskBE-Bold"/>
                <a:ea typeface="AkzidenzGroteskBE-Bold"/>
                <a:cs typeface="AkzidenzGroteskBE-Bold"/>
                <a:sym typeface="AkzidenzGroteskBE-Bold"/>
              </a:rPr>
              <a:t>CLOSING</a:t>
            </a:r>
          </a:p>
          <a:p>
            <a:pPr eaLnBrk="1" hangingPunct="1">
              <a:spcBef>
                <a:spcPct val="0"/>
              </a:spcBef>
              <a:buFontTx/>
              <a:buNone/>
            </a:pPr>
            <a:r>
              <a:rPr lang="en-US" altLang="nl-NL" sz="731">
                <a:solidFill>
                  <a:srgbClr val="FFFFFF"/>
                </a:solidFill>
                <a:latin typeface="AkzidenzGroteskBE-Bold"/>
                <a:ea typeface="AkzidenzGroteskBE-Bold"/>
                <a:cs typeface="AkzidenzGroteskBE-Bold"/>
                <a:sym typeface="AkzidenzGroteskBE-Bold"/>
              </a:rPr>
              <a:t>THE LOOP</a:t>
            </a:r>
            <a:endParaRPr lang="nl-NL" altLang="nl-NL" sz="731">
              <a:solidFill>
                <a:srgbClr val="FFFFFF"/>
              </a:solidFill>
              <a:latin typeface="AkzidenzGroteskBE-Bold"/>
              <a:ea typeface="AkzidenzGroteskBE-Bold"/>
              <a:cs typeface="AkzidenzGroteskBE-Bold"/>
              <a:sym typeface="AkzidenzGroteskBE-Bold"/>
            </a:endParaRPr>
          </a:p>
        </p:txBody>
      </p:sp>
      <p:sp>
        <p:nvSpPr>
          <p:cNvPr id="46" name="Shape 144"/>
          <p:cNvSpPr>
            <a:spLocks noChangeArrowheads="1"/>
          </p:cNvSpPr>
          <p:nvPr/>
        </p:nvSpPr>
        <p:spPr bwMode="auto">
          <a:xfrm>
            <a:off x="5828065" y="3725481"/>
            <a:ext cx="1178917" cy="29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7146" tIns="37146" rIns="37146" bIns="37146">
            <a:spAutoFit/>
          </a:bodyPr>
          <a:lstStyle>
            <a:lvl1pPr eaLnBrk="0" hangingPunct="0">
              <a:spcBef>
                <a:spcPct val="20000"/>
              </a:spcBef>
              <a:buFont typeface="Arial" panose="020B0604020202020204" pitchFamily="34" charset="0"/>
              <a:buChar char="•"/>
              <a:tabLst>
                <a:tab pos="165100" algn="l"/>
                <a:tab pos="6858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tabLst>
                <a:tab pos="165100" algn="l"/>
                <a:tab pos="6858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tabLst>
                <a:tab pos="165100" algn="l"/>
                <a:tab pos="6858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nl-NL" sz="731">
                <a:solidFill>
                  <a:srgbClr val="FFFFFF"/>
                </a:solidFill>
                <a:latin typeface="AkzidenzGroteskBE-Bold"/>
                <a:ea typeface="AkzidenzGroteskBE-Bold"/>
                <a:cs typeface="AkzidenzGroteskBE-Bold"/>
                <a:sym typeface="AkzidenzGroteskBE-Bold"/>
              </a:rPr>
              <a:t>RESOURCE EFFICIENT</a:t>
            </a:r>
          </a:p>
          <a:p>
            <a:pPr eaLnBrk="1" hangingPunct="1">
              <a:spcBef>
                <a:spcPct val="0"/>
              </a:spcBef>
              <a:buFontTx/>
              <a:buNone/>
            </a:pPr>
            <a:r>
              <a:rPr lang="en-US" altLang="nl-NL" sz="731">
                <a:solidFill>
                  <a:srgbClr val="FFFFFF"/>
                </a:solidFill>
                <a:latin typeface="AkzidenzGroteskBE-Bold"/>
                <a:ea typeface="AkzidenzGroteskBE-Bold"/>
                <a:cs typeface="AkzidenzGroteskBE-Bold"/>
                <a:sym typeface="AkzidenzGroteskBE-Bold"/>
              </a:rPr>
              <a:t> TRANSPORTATION</a:t>
            </a:r>
            <a:endParaRPr lang="nl-NL" altLang="nl-NL" sz="731">
              <a:solidFill>
                <a:srgbClr val="FFFFFF"/>
              </a:solidFill>
              <a:latin typeface="AkzidenzGroteskBE-Bold"/>
              <a:ea typeface="AkzidenzGroteskBE-Bold"/>
              <a:cs typeface="AkzidenzGroteskBE-Bold"/>
              <a:sym typeface="AkzidenzGroteskBE-Bold"/>
            </a:endParaRPr>
          </a:p>
        </p:txBody>
      </p:sp>
      <p:sp>
        <p:nvSpPr>
          <p:cNvPr id="47" name="Shape 144"/>
          <p:cNvSpPr>
            <a:spLocks noChangeArrowheads="1"/>
          </p:cNvSpPr>
          <p:nvPr/>
        </p:nvSpPr>
        <p:spPr bwMode="auto">
          <a:xfrm>
            <a:off x="6666463" y="3281775"/>
            <a:ext cx="850007" cy="29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7146" tIns="37146" rIns="37146" bIns="37146">
            <a:spAutoFit/>
          </a:bodyPr>
          <a:lstStyle>
            <a:lvl1pPr eaLnBrk="0" hangingPunct="0">
              <a:spcBef>
                <a:spcPct val="20000"/>
              </a:spcBef>
              <a:buFont typeface="Arial" panose="020B0604020202020204" pitchFamily="34" charset="0"/>
              <a:buChar char="•"/>
              <a:tabLst>
                <a:tab pos="165100" algn="l"/>
                <a:tab pos="6858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tabLst>
                <a:tab pos="165100" algn="l"/>
                <a:tab pos="6858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tabLst>
                <a:tab pos="165100" algn="l"/>
                <a:tab pos="6858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nl-NL" sz="731">
                <a:solidFill>
                  <a:srgbClr val="FFFFFF"/>
                </a:solidFill>
                <a:latin typeface="AkzidenzGroteskBE-Bold"/>
                <a:ea typeface="AkzidenzGroteskBE-Bold"/>
                <a:cs typeface="AkzidenzGroteskBE-Bold"/>
                <a:sym typeface="AkzidenzGroteskBE-Bold"/>
              </a:rPr>
              <a:t>SENSITISING</a:t>
            </a:r>
          </a:p>
          <a:p>
            <a:pPr eaLnBrk="1" hangingPunct="1">
              <a:spcBef>
                <a:spcPct val="0"/>
              </a:spcBef>
              <a:buFontTx/>
              <a:buNone/>
            </a:pPr>
            <a:r>
              <a:rPr lang="en-US" altLang="nl-NL" sz="731">
                <a:solidFill>
                  <a:srgbClr val="FFFFFF"/>
                </a:solidFill>
                <a:latin typeface="AkzidenzGroteskBE-Bold"/>
                <a:ea typeface="AkzidenzGroteskBE-Bold"/>
                <a:cs typeface="AkzidenzGroteskBE-Bold"/>
                <a:sym typeface="AkzidenzGroteskBE-Bold"/>
              </a:rPr>
              <a:t>STAKEHOLDERS</a:t>
            </a:r>
            <a:endParaRPr lang="nl-NL" altLang="nl-NL" sz="731">
              <a:solidFill>
                <a:srgbClr val="FFFFFF"/>
              </a:solidFill>
              <a:latin typeface="AkzidenzGroteskBE-Bold"/>
              <a:ea typeface="AkzidenzGroteskBE-Bold"/>
              <a:cs typeface="AkzidenzGroteskBE-Bold"/>
              <a:sym typeface="AkzidenzGroteskBE-Bold"/>
            </a:endParaRPr>
          </a:p>
        </p:txBody>
      </p:sp>
      <p:sp>
        <p:nvSpPr>
          <p:cNvPr id="48" name="Shape 144"/>
          <p:cNvSpPr>
            <a:spLocks noChangeArrowheads="1"/>
          </p:cNvSpPr>
          <p:nvPr/>
        </p:nvSpPr>
        <p:spPr bwMode="auto">
          <a:xfrm>
            <a:off x="7423601" y="2858706"/>
            <a:ext cx="646212" cy="29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7146" tIns="37146" rIns="37146" bIns="37146">
            <a:spAutoFit/>
          </a:bodyPr>
          <a:lstStyle>
            <a:lvl1pPr eaLnBrk="0" hangingPunct="0">
              <a:spcBef>
                <a:spcPct val="20000"/>
              </a:spcBef>
              <a:buFont typeface="Arial" panose="020B0604020202020204" pitchFamily="34" charset="0"/>
              <a:buChar char="•"/>
              <a:tabLst>
                <a:tab pos="165100" algn="l"/>
                <a:tab pos="6858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tabLst>
                <a:tab pos="165100" algn="l"/>
                <a:tab pos="6858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tabLst>
                <a:tab pos="165100" algn="l"/>
                <a:tab pos="6858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165100" algn="l"/>
                <a:tab pos="685800"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nl-NL" sz="731">
                <a:solidFill>
                  <a:srgbClr val="FFFFFF"/>
                </a:solidFill>
                <a:latin typeface="AkzidenzGroteskBE-Bold"/>
                <a:ea typeface="AkzidenzGroteskBE-Bold"/>
                <a:cs typeface="AkzidenzGroteskBE-Bold"/>
                <a:sym typeface="AkzidenzGroteskBE-Bold"/>
              </a:rPr>
              <a:t>REDESIGN</a:t>
            </a:r>
          </a:p>
          <a:p>
            <a:pPr eaLnBrk="1" hangingPunct="1">
              <a:spcBef>
                <a:spcPct val="0"/>
              </a:spcBef>
              <a:buFontTx/>
              <a:buNone/>
            </a:pPr>
            <a:r>
              <a:rPr lang="en-US" altLang="nl-NL" sz="731">
                <a:solidFill>
                  <a:srgbClr val="FFFFFF"/>
                </a:solidFill>
                <a:latin typeface="AkzidenzGroteskBE-Bold"/>
                <a:ea typeface="AkzidenzGroteskBE-Bold"/>
                <a:cs typeface="AkzidenzGroteskBE-Bold"/>
                <a:sym typeface="AkzidenzGroteskBE-Bold"/>
              </a:rPr>
              <a:t>COMMERCE</a:t>
            </a:r>
            <a:endParaRPr lang="nl-NL" altLang="nl-NL" sz="731">
              <a:solidFill>
                <a:srgbClr val="FFFFFF"/>
              </a:solidFill>
              <a:latin typeface="AkzidenzGroteskBE-Bold"/>
              <a:ea typeface="AkzidenzGroteskBE-Bold"/>
              <a:cs typeface="AkzidenzGroteskBE-Bold"/>
              <a:sym typeface="AkzidenzGroteskBE-Bold"/>
            </a:endParaRPr>
          </a:p>
        </p:txBody>
      </p:sp>
    </p:spTree>
    <p:extLst>
      <p:ext uri="{BB962C8B-B14F-4D97-AF65-F5344CB8AC3E}">
        <p14:creationId xmlns:p14="http://schemas.microsoft.com/office/powerpoint/2010/main" val="979472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2937"/>
            <a:ext cx="9906000" cy="5572126"/>
          </a:xfrm>
          <a:prstGeom prst="rect">
            <a:avLst/>
          </a:prstGeom>
        </p:spPr>
      </p:pic>
      <p:pic>
        <p:nvPicPr>
          <p:cNvPr id="10" name="Afbeelding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6896"/>
            <a:ext cx="9906000" cy="226116"/>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852" y="3579357"/>
            <a:ext cx="3837422" cy="3069938"/>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52" y="773582"/>
            <a:ext cx="3939968" cy="3151974"/>
          </a:xfrm>
          <a:prstGeom prst="rect">
            <a:avLst/>
          </a:prstGeom>
        </p:spPr>
      </p:pic>
      <p:pic>
        <p:nvPicPr>
          <p:cNvPr id="7" name="Afbeelding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5903" y="556798"/>
            <a:ext cx="3628610" cy="1123055"/>
          </a:xfrm>
          <a:prstGeom prst="rect">
            <a:avLst/>
          </a:prstGeom>
        </p:spPr>
      </p:pic>
      <p:sp>
        <p:nvSpPr>
          <p:cNvPr id="2" name="Tekstvak 1"/>
          <p:cNvSpPr txBox="1"/>
          <p:nvPr/>
        </p:nvSpPr>
        <p:spPr>
          <a:xfrm>
            <a:off x="5975903" y="2131570"/>
            <a:ext cx="3628610" cy="3693319"/>
          </a:xfrm>
          <a:prstGeom prst="rect">
            <a:avLst/>
          </a:prstGeom>
          <a:noFill/>
        </p:spPr>
        <p:txBody>
          <a:bodyPr wrap="square" rtlCol="0">
            <a:spAutoFit/>
          </a:bodyPr>
          <a:lstStyle/>
          <a:p>
            <a:r>
              <a:rPr lang="nl-NL" sz="5850" b="1" dirty="0">
                <a:solidFill>
                  <a:schemeClr val="bg1"/>
                </a:solidFill>
              </a:rPr>
              <a:t>HOE KAN CIRCLES U HELPEN?</a:t>
            </a:r>
          </a:p>
        </p:txBody>
      </p:sp>
    </p:spTree>
    <p:extLst>
      <p:ext uri="{BB962C8B-B14F-4D97-AF65-F5344CB8AC3E}">
        <p14:creationId xmlns:p14="http://schemas.microsoft.com/office/powerpoint/2010/main" val="4205783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2938"/>
            <a:ext cx="9906000" cy="1092136"/>
          </a:xfrm>
          <a:prstGeom prst="rect">
            <a:avLst/>
          </a:prstGeom>
        </p:spPr>
      </p:pic>
      <p:sp>
        <p:nvSpPr>
          <p:cNvPr id="2" name="Tekstvak 1"/>
          <p:cNvSpPr txBox="1"/>
          <p:nvPr/>
        </p:nvSpPr>
        <p:spPr>
          <a:xfrm>
            <a:off x="1485899" y="2613370"/>
            <a:ext cx="6374296" cy="592470"/>
          </a:xfrm>
          <a:prstGeom prst="rect">
            <a:avLst/>
          </a:prstGeom>
          <a:noFill/>
        </p:spPr>
        <p:txBody>
          <a:bodyPr wrap="square" rtlCol="0">
            <a:spAutoFit/>
          </a:bodyPr>
          <a:lstStyle/>
          <a:p>
            <a:pPr algn="ctr"/>
            <a:r>
              <a:rPr lang="nl-NL" sz="3250" b="1" dirty="0">
                <a:solidFill>
                  <a:schemeClr val="bg1"/>
                </a:solidFill>
                <a:latin typeface="Source Sans Pro Semibold" charset="0"/>
                <a:ea typeface="Source Sans Pro Semibold" charset="0"/>
                <a:cs typeface="Source Sans Pro Semibold" charset="0"/>
              </a:rPr>
              <a:t>Type hier je titel</a:t>
            </a: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2937"/>
            <a:ext cx="9906000" cy="1324390"/>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642" y="727641"/>
            <a:ext cx="1443727" cy="1154982"/>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96896"/>
            <a:ext cx="9906000" cy="226116"/>
          </a:xfrm>
          <a:prstGeom prst="rect">
            <a:avLst/>
          </a:prstGeom>
        </p:spPr>
      </p:pic>
      <p:sp>
        <p:nvSpPr>
          <p:cNvPr id="9" name="Titel 8"/>
          <p:cNvSpPr>
            <a:spLocks noGrp="1"/>
          </p:cNvSpPr>
          <p:nvPr>
            <p:ph type="title"/>
          </p:nvPr>
        </p:nvSpPr>
        <p:spPr>
          <a:xfrm>
            <a:off x="1589086" y="705712"/>
            <a:ext cx="7821613" cy="1077020"/>
          </a:xfrm>
        </p:spPr>
        <p:txBody>
          <a:bodyPr/>
          <a:lstStyle/>
          <a:p>
            <a:r>
              <a:rPr lang="nl-NL" b="1" dirty="0">
                <a:solidFill>
                  <a:schemeClr val="bg1"/>
                </a:solidFill>
              </a:rPr>
              <a:t>Bedrijven en CIRCLES</a:t>
            </a:r>
          </a:p>
        </p:txBody>
      </p:sp>
      <p:sp>
        <p:nvSpPr>
          <p:cNvPr id="10" name="Tijdelijke aanduiding voor inhoud 9"/>
          <p:cNvSpPr>
            <a:spLocks noGrp="1"/>
          </p:cNvSpPr>
          <p:nvPr>
            <p:ph idx="1"/>
          </p:nvPr>
        </p:nvSpPr>
        <p:spPr>
          <a:xfrm>
            <a:off x="1589086" y="2098741"/>
            <a:ext cx="7821613" cy="3907793"/>
          </a:xfrm>
        </p:spPr>
        <p:txBody>
          <a:bodyPr>
            <a:normAutofit fontScale="85000" lnSpcReduction="20000"/>
          </a:bodyPr>
          <a:lstStyle/>
          <a:p>
            <a:pPr marL="0" indent="0">
              <a:buNone/>
            </a:pPr>
            <a:r>
              <a:rPr lang="nl-NL" b="1" dirty="0">
                <a:solidFill>
                  <a:srgbClr val="05DFD9"/>
                </a:solidFill>
              </a:rPr>
              <a:t>CIRCLES kan helpen bij</a:t>
            </a:r>
            <a:endParaRPr lang="nl-NL" dirty="0"/>
          </a:p>
          <a:p>
            <a:r>
              <a:rPr lang="nl-NL" dirty="0">
                <a:cs typeface="Goudy Old Style"/>
              </a:rPr>
              <a:t>Het innoveren met grondstoffen</a:t>
            </a:r>
          </a:p>
          <a:p>
            <a:r>
              <a:rPr lang="nl-NL" dirty="0">
                <a:cs typeface="Goudy Old Style"/>
              </a:rPr>
              <a:t>Werken aan een nieuw business model</a:t>
            </a:r>
          </a:p>
          <a:p>
            <a:r>
              <a:rPr lang="nl-NL" dirty="0">
                <a:cs typeface="Goudy Old Style"/>
              </a:rPr>
              <a:t>Kennis ontwikkelen</a:t>
            </a:r>
          </a:p>
          <a:p>
            <a:r>
              <a:rPr lang="nl-NL" dirty="0">
                <a:cs typeface="Goudy Old Style"/>
              </a:rPr>
              <a:t>Circulair inkopen</a:t>
            </a:r>
          </a:p>
          <a:p>
            <a:r>
              <a:rPr lang="nl-NL" dirty="0">
                <a:cs typeface="Goudy Old Style"/>
              </a:rPr>
              <a:t>Zoeken en vinden van samenwerkingspartners </a:t>
            </a:r>
            <a:br>
              <a:rPr lang="nl-NL" dirty="0">
                <a:cs typeface="Goudy Old Style"/>
              </a:rPr>
            </a:br>
            <a:r>
              <a:rPr lang="nl-NL" dirty="0">
                <a:cs typeface="Goudy Old Style"/>
              </a:rPr>
              <a:t>(ook in andere branches en onverwachte sectoren)</a:t>
            </a:r>
            <a:endParaRPr lang="nl-NL" dirty="0"/>
          </a:p>
        </p:txBody>
      </p:sp>
    </p:spTree>
    <p:extLst>
      <p:ext uri="{BB962C8B-B14F-4D97-AF65-F5344CB8AC3E}">
        <p14:creationId xmlns:p14="http://schemas.microsoft.com/office/powerpoint/2010/main" val="3550430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2938"/>
            <a:ext cx="9906000" cy="1092136"/>
          </a:xfrm>
          <a:prstGeom prst="rect">
            <a:avLst/>
          </a:prstGeom>
        </p:spPr>
      </p:pic>
      <p:sp>
        <p:nvSpPr>
          <p:cNvPr id="2" name="Tekstvak 1"/>
          <p:cNvSpPr txBox="1"/>
          <p:nvPr/>
        </p:nvSpPr>
        <p:spPr>
          <a:xfrm>
            <a:off x="1485899" y="2613370"/>
            <a:ext cx="6374296" cy="592470"/>
          </a:xfrm>
          <a:prstGeom prst="rect">
            <a:avLst/>
          </a:prstGeom>
          <a:noFill/>
        </p:spPr>
        <p:txBody>
          <a:bodyPr wrap="square" rtlCol="0">
            <a:spAutoFit/>
          </a:bodyPr>
          <a:lstStyle/>
          <a:p>
            <a:pPr algn="ctr"/>
            <a:r>
              <a:rPr lang="nl-NL" sz="3250" b="1" dirty="0">
                <a:solidFill>
                  <a:schemeClr val="bg1"/>
                </a:solidFill>
                <a:latin typeface="Source Sans Pro Semibold" charset="0"/>
                <a:ea typeface="Source Sans Pro Semibold" charset="0"/>
                <a:cs typeface="Source Sans Pro Semibold" charset="0"/>
              </a:rPr>
              <a:t>Type hier je titel</a:t>
            </a: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2937"/>
            <a:ext cx="9906000" cy="1324390"/>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642" y="727641"/>
            <a:ext cx="1443727" cy="1154982"/>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96896"/>
            <a:ext cx="9906000" cy="226116"/>
          </a:xfrm>
          <a:prstGeom prst="rect">
            <a:avLst/>
          </a:prstGeom>
        </p:spPr>
      </p:pic>
      <p:sp>
        <p:nvSpPr>
          <p:cNvPr id="9" name="Titel 8"/>
          <p:cNvSpPr>
            <a:spLocks noGrp="1"/>
          </p:cNvSpPr>
          <p:nvPr>
            <p:ph type="title"/>
          </p:nvPr>
        </p:nvSpPr>
        <p:spPr>
          <a:xfrm>
            <a:off x="1589086" y="705712"/>
            <a:ext cx="7821613" cy="1077020"/>
          </a:xfrm>
        </p:spPr>
        <p:txBody>
          <a:bodyPr/>
          <a:lstStyle/>
          <a:p>
            <a:r>
              <a:rPr lang="nl-NL" b="1" dirty="0">
                <a:solidFill>
                  <a:schemeClr val="bg1"/>
                </a:solidFill>
              </a:rPr>
              <a:t>Studenten, docenten en CIRCLES</a:t>
            </a:r>
          </a:p>
        </p:txBody>
      </p:sp>
      <p:sp>
        <p:nvSpPr>
          <p:cNvPr id="10" name="Tijdelijke aanduiding voor inhoud 9"/>
          <p:cNvSpPr>
            <a:spLocks noGrp="1"/>
          </p:cNvSpPr>
          <p:nvPr>
            <p:ph idx="1"/>
          </p:nvPr>
        </p:nvSpPr>
        <p:spPr>
          <a:xfrm>
            <a:off x="1589086" y="2098741"/>
            <a:ext cx="7821613" cy="3907793"/>
          </a:xfrm>
        </p:spPr>
        <p:txBody>
          <a:bodyPr>
            <a:normAutofit fontScale="70000" lnSpcReduction="20000"/>
          </a:bodyPr>
          <a:lstStyle/>
          <a:p>
            <a:pPr marL="0" indent="0">
              <a:buNone/>
            </a:pPr>
            <a:r>
              <a:rPr lang="nl-NL" b="1" dirty="0">
                <a:solidFill>
                  <a:srgbClr val="05DFD9"/>
                </a:solidFill>
              </a:rPr>
              <a:t>Challenges</a:t>
            </a:r>
            <a:endParaRPr lang="nl-NL" dirty="0"/>
          </a:p>
          <a:p>
            <a:r>
              <a:rPr lang="nl-NL" dirty="0"/>
              <a:t>Op zoek naar een stage, een afstudeeropdracht of een excellentietraject? Werk mee aan een casus van een bedrijf. We noemen dit challenges. Kijk eens op </a:t>
            </a:r>
            <a:r>
              <a:rPr lang="nl-NL" dirty="0">
                <a:hlinkClick r:id="rId7"/>
              </a:rPr>
              <a:t>www.cleantechcenter.nl</a:t>
            </a:r>
            <a:r>
              <a:rPr lang="nl-NL" dirty="0"/>
              <a:t>.</a:t>
            </a:r>
          </a:p>
          <a:p>
            <a:r>
              <a:rPr lang="nl-NL" dirty="0"/>
              <a:t>De Challenges zijn een win-winsituatie:</a:t>
            </a:r>
          </a:p>
          <a:p>
            <a:pPr lvl="1"/>
            <a:r>
              <a:rPr lang="nl-NL" dirty="0"/>
              <a:t>Interessante casus voor studiepunten</a:t>
            </a:r>
          </a:p>
          <a:p>
            <a:pPr lvl="1"/>
            <a:r>
              <a:rPr lang="nl-NL" dirty="0"/>
              <a:t>Inzicht in hoe het er aan toegaat op de bedrijfsvloer en tegen welke problemen bedrijven in de praktijk aanlopen</a:t>
            </a:r>
          </a:p>
          <a:p>
            <a:pPr lvl="1"/>
            <a:r>
              <a:rPr lang="nl-NL" dirty="0"/>
              <a:t>Het bedrijf daarentegen kan veel leren van jouw  up-to-date studiekennis en je inzicht als nieuwkomer binnen het veld. </a:t>
            </a:r>
          </a:p>
        </p:txBody>
      </p:sp>
    </p:spTree>
    <p:extLst>
      <p:ext uri="{BB962C8B-B14F-4D97-AF65-F5344CB8AC3E}">
        <p14:creationId xmlns:p14="http://schemas.microsoft.com/office/powerpoint/2010/main" val="69190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6"/>
          </p:nvPr>
        </p:nvSpPr>
        <p:spPr/>
        <p:txBody>
          <a:bodyPr/>
          <a:lstStyle/>
          <a:p>
            <a:pPr lvl="0"/>
            <a:r>
              <a:rPr lang="nl-NL" dirty="0"/>
              <a:t>Meet </a:t>
            </a:r>
            <a:r>
              <a:rPr lang="nl-NL" dirty="0" err="1"/>
              <a:t>and</a:t>
            </a:r>
            <a:r>
              <a:rPr lang="nl-NL" dirty="0"/>
              <a:t> Greet  6 februari 2018</a:t>
            </a:r>
          </a:p>
          <a:p>
            <a:endParaRPr lang="nl-NL" dirty="0"/>
          </a:p>
          <a:p>
            <a:endParaRPr lang="nl-NL" dirty="0"/>
          </a:p>
        </p:txBody>
      </p:sp>
      <p:sp>
        <p:nvSpPr>
          <p:cNvPr id="9" name="Tijdelijke aanduiding voor inhoud 8"/>
          <p:cNvSpPr>
            <a:spLocks noGrp="1"/>
          </p:cNvSpPr>
          <p:nvPr>
            <p:ph sz="quarter" idx="17"/>
          </p:nvPr>
        </p:nvSpPr>
        <p:spPr/>
        <p:txBody>
          <a:bodyPr/>
          <a:lstStyle/>
          <a:p>
            <a:pPr>
              <a:buFont typeface="Arial" panose="020B0604020202020204" pitchFamily="34" charset="0"/>
              <a:buChar char="•"/>
            </a:pPr>
            <a:r>
              <a:rPr lang="nl-NL" dirty="0"/>
              <a:t>De Meet &amp; Greet 2017 vroeg om voorstellen</a:t>
            </a:r>
          </a:p>
          <a:p>
            <a:pPr>
              <a:buFont typeface="Arial" panose="020B0604020202020204" pitchFamily="34" charset="0"/>
              <a:buChar char="•"/>
            </a:pPr>
            <a:endParaRPr lang="nl-NL" dirty="0"/>
          </a:p>
          <a:p>
            <a:pPr>
              <a:buFont typeface="Arial" panose="020B0604020202020204" pitchFamily="34" charset="0"/>
              <a:buChar char="•"/>
            </a:pPr>
            <a:r>
              <a:rPr lang="nl-NL" dirty="0"/>
              <a:t>Vrijwilligers zijn actief in NL op gebied van duurzaamheid</a:t>
            </a:r>
          </a:p>
          <a:p>
            <a:pPr>
              <a:buFont typeface="Arial" panose="020B0604020202020204" pitchFamily="34" charset="0"/>
              <a:buChar char="•"/>
            </a:pPr>
            <a:r>
              <a:rPr lang="nl-NL" dirty="0"/>
              <a:t>…energie, transport, water, voedsel, dieren, et cetera</a:t>
            </a:r>
          </a:p>
          <a:p>
            <a:pPr>
              <a:buFont typeface="Arial" panose="020B0604020202020204" pitchFamily="34" charset="0"/>
              <a:buChar char="•"/>
            </a:pPr>
            <a:r>
              <a:rPr lang="nl-NL" dirty="0"/>
              <a:t>…in &gt; 500 verenigingen stichtingen en coöperaties</a:t>
            </a:r>
          </a:p>
          <a:p>
            <a:pPr>
              <a:buFont typeface="Arial" panose="020B0604020202020204" pitchFamily="34" charset="0"/>
              <a:buChar char="•"/>
            </a:pPr>
            <a:r>
              <a:rPr lang="nl-NL" dirty="0"/>
              <a:t>…die LOKAAL aan nationale- en wereld-oplossingen werken </a:t>
            </a:r>
          </a:p>
          <a:p>
            <a:pPr>
              <a:buFont typeface="Arial" panose="020B0604020202020204" pitchFamily="34" charset="0"/>
              <a:buChar char="•"/>
            </a:pPr>
            <a:endParaRPr lang="nl-NL" dirty="0"/>
          </a:p>
          <a:p>
            <a:pPr>
              <a:buFont typeface="Arial" panose="020B0604020202020204" pitchFamily="34" charset="0"/>
              <a:buChar char="•"/>
            </a:pPr>
            <a:endParaRPr lang="nl-NL" dirty="0"/>
          </a:p>
          <a:p>
            <a:pPr>
              <a:buFont typeface="Arial" panose="020B0604020202020204" pitchFamily="34" charset="0"/>
              <a:buChar char="•"/>
            </a:pPr>
            <a:r>
              <a:rPr lang="nl-NL" dirty="0"/>
              <a:t>….als daar KIVI ingenieurs leden van zijn</a:t>
            </a:r>
          </a:p>
          <a:p>
            <a:pPr>
              <a:buFont typeface="Arial" panose="020B0604020202020204" pitchFamily="34" charset="0"/>
              <a:buChar char="•"/>
            </a:pPr>
            <a:r>
              <a:rPr lang="nl-NL" dirty="0"/>
              <a:t>….dan is daar toch een prachtkans</a:t>
            </a:r>
          </a:p>
          <a:p>
            <a:pPr>
              <a:buFont typeface="Arial" panose="020B0604020202020204" pitchFamily="34" charset="0"/>
              <a:buChar char="•"/>
            </a:pPr>
            <a:r>
              <a:rPr lang="nl-NL" dirty="0"/>
              <a:t>….om deze initiatieven met kennis en ervaring delen</a:t>
            </a:r>
          </a:p>
          <a:p>
            <a:pPr>
              <a:buFont typeface="Arial" panose="020B0604020202020204" pitchFamily="34" charset="0"/>
              <a:buChar char="•"/>
            </a:pPr>
            <a:r>
              <a:rPr lang="nl-NL" dirty="0"/>
              <a:t>….met elkaar en de KIVI gemeenschap te verbinden</a:t>
            </a:r>
          </a:p>
          <a:p>
            <a:pPr>
              <a:buFont typeface="Arial" panose="020B0604020202020204" pitchFamily="34" charset="0"/>
              <a:buChar char="•"/>
            </a:pPr>
            <a:endParaRPr lang="nl-NL" dirty="0"/>
          </a:p>
          <a:p>
            <a:pPr>
              <a:buFont typeface="Arial" panose="020B0604020202020204" pitchFamily="34" charset="0"/>
              <a:buChar char="•"/>
            </a:pPr>
            <a:r>
              <a:rPr lang="nl-NL" dirty="0"/>
              <a:t>MAATSCHAPPELIJK LOKAAL GOED BEZIG !  was geboren</a:t>
            </a:r>
          </a:p>
        </p:txBody>
      </p:sp>
      <p:sp>
        <p:nvSpPr>
          <p:cNvPr id="6" name="Tijdelijke aanduiding voor tekst 5"/>
          <p:cNvSpPr>
            <a:spLocks noGrp="1"/>
          </p:cNvSpPr>
          <p:nvPr>
            <p:ph type="body" sz="quarter" idx="10"/>
          </p:nvPr>
        </p:nvSpPr>
        <p:spPr/>
        <p:txBody>
          <a:bodyPr/>
          <a:lstStyle/>
          <a:p>
            <a:r>
              <a:rPr lang="nl-NL" sz="2400" dirty="0"/>
              <a:t>Hoe het begon</a:t>
            </a:r>
          </a:p>
        </p:txBody>
      </p:sp>
    </p:spTree>
    <p:extLst>
      <p:ext uri="{BB962C8B-B14F-4D97-AF65-F5344CB8AC3E}">
        <p14:creationId xmlns:p14="http://schemas.microsoft.com/office/powerpoint/2010/main" val="1609928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2938"/>
            <a:ext cx="9906000" cy="1092136"/>
          </a:xfrm>
          <a:prstGeom prst="rect">
            <a:avLst/>
          </a:prstGeom>
        </p:spPr>
      </p:pic>
      <p:sp>
        <p:nvSpPr>
          <p:cNvPr id="2" name="Tekstvak 1"/>
          <p:cNvSpPr txBox="1"/>
          <p:nvPr/>
        </p:nvSpPr>
        <p:spPr>
          <a:xfrm>
            <a:off x="1485899" y="2613370"/>
            <a:ext cx="6374296" cy="592470"/>
          </a:xfrm>
          <a:prstGeom prst="rect">
            <a:avLst/>
          </a:prstGeom>
          <a:noFill/>
        </p:spPr>
        <p:txBody>
          <a:bodyPr wrap="square" rtlCol="0">
            <a:spAutoFit/>
          </a:bodyPr>
          <a:lstStyle/>
          <a:p>
            <a:pPr algn="ctr"/>
            <a:r>
              <a:rPr lang="nl-NL" sz="3250" b="1" dirty="0">
                <a:solidFill>
                  <a:schemeClr val="bg1"/>
                </a:solidFill>
                <a:latin typeface="Source Sans Pro Semibold" charset="0"/>
                <a:ea typeface="Source Sans Pro Semibold" charset="0"/>
                <a:cs typeface="Source Sans Pro Semibold" charset="0"/>
              </a:rPr>
              <a:t>Type hier je titel</a:t>
            </a: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2937"/>
            <a:ext cx="9906000" cy="1324390"/>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642" y="727641"/>
            <a:ext cx="1443727" cy="1154982"/>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96896"/>
            <a:ext cx="9906000" cy="226116"/>
          </a:xfrm>
          <a:prstGeom prst="rect">
            <a:avLst/>
          </a:prstGeom>
        </p:spPr>
      </p:pic>
      <p:sp>
        <p:nvSpPr>
          <p:cNvPr id="9" name="Titel 8"/>
          <p:cNvSpPr>
            <a:spLocks noGrp="1"/>
          </p:cNvSpPr>
          <p:nvPr>
            <p:ph type="title"/>
          </p:nvPr>
        </p:nvSpPr>
        <p:spPr>
          <a:xfrm>
            <a:off x="1589086" y="705712"/>
            <a:ext cx="7821613" cy="1077020"/>
          </a:xfrm>
        </p:spPr>
        <p:txBody>
          <a:bodyPr/>
          <a:lstStyle/>
          <a:p>
            <a:r>
              <a:rPr lang="nl-NL" b="1" dirty="0">
                <a:solidFill>
                  <a:schemeClr val="bg1"/>
                </a:solidFill>
              </a:rPr>
              <a:t>Studenten, docenten en CIRCLES</a:t>
            </a:r>
          </a:p>
        </p:txBody>
      </p:sp>
      <p:sp>
        <p:nvSpPr>
          <p:cNvPr id="10" name="Tijdelijke aanduiding voor inhoud 9"/>
          <p:cNvSpPr>
            <a:spLocks noGrp="1"/>
          </p:cNvSpPr>
          <p:nvPr>
            <p:ph idx="1"/>
          </p:nvPr>
        </p:nvSpPr>
        <p:spPr>
          <a:xfrm>
            <a:off x="1589086" y="2098741"/>
            <a:ext cx="7821613" cy="3907793"/>
          </a:xfrm>
        </p:spPr>
        <p:txBody>
          <a:bodyPr>
            <a:normAutofit fontScale="70000" lnSpcReduction="20000"/>
          </a:bodyPr>
          <a:lstStyle/>
          <a:p>
            <a:pPr marL="0" indent="0">
              <a:buNone/>
            </a:pPr>
            <a:r>
              <a:rPr lang="nl-NL" b="1" dirty="0">
                <a:solidFill>
                  <a:srgbClr val="05DFD9"/>
                </a:solidFill>
              </a:rPr>
              <a:t>Challenges </a:t>
            </a:r>
            <a:r>
              <a:rPr lang="nl-NL" b="1" dirty="0" err="1">
                <a:solidFill>
                  <a:srgbClr val="05DFD9"/>
                </a:solidFill>
              </a:rPr>
              <a:t>Examples</a:t>
            </a:r>
            <a:r>
              <a:rPr lang="nl-NL" b="1" dirty="0">
                <a:solidFill>
                  <a:srgbClr val="05DFD9"/>
                </a:solidFill>
              </a:rPr>
              <a:t> UT:</a:t>
            </a:r>
            <a:endParaRPr lang="nl-NL" dirty="0"/>
          </a:p>
          <a:p>
            <a:r>
              <a:rPr lang="nl-NL" dirty="0"/>
              <a:t>Tool voor product engineers ondersteuning ontwerp beslissingen </a:t>
            </a:r>
            <a:r>
              <a:rPr lang="nl-NL" dirty="0" err="1"/>
              <a:t>tbv</a:t>
            </a:r>
            <a:r>
              <a:rPr lang="nl-NL" dirty="0"/>
              <a:t> circulaire economie</a:t>
            </a:r>
          </a:p>
          <a:p>
            <a:r>
              <a:rPr lang="nl-NL" dirty="0"/>
              <a:t>Ketenanalyse naar mogelijkheden CO2 footprint verder te reduceren</a:t>
            </a:r>
          </a:p>
          <a:p>
            <a:r>
              <a:rPr lang="nl-NL" dirty="0" err="1"/>
              <a:t>Roadmap</a:t>
            </a:r>
            <a:r>
              <a:rPr lang="nl-NL" dirty="0"/>
              <a:t> ontwikkeling naar positie in circulaire economie</a:t>
            </a:r>
          </a:p>
          <a:p>
            <a:r>
              <a:rPr lang="nl-NL" dirty="0"/>
              <a:t>Implementatie gedachtengoed CE in bedrijf</a:t>
            </a:r>
          </a:p>
          <a:p>
            <a:r>
              <a:rPr lang="nl-NL" dirty="0"/>
              <a:t>Integratie van Milieugerichte &amp; Sociale </a:t>
            </a:r>
            <a:r>
              <a:rPr lang="nl-NL" dirty="0" err="1"/>
              <a:t>LCA’s</a:t>
            </a:r>
            <a:r>
              <a:rPr lang="nl-NL" dirty="0"/>
              <a:t> (3 cases) </a:t>
            </a:r>
          </a:p>
          <a:p>
            <a:r>
              <a:rPr lang="nl-NL" dirty="0"/>
              <a:t>Analyse ketenbeheer (sluiten kringloop) papierlaminaten</a:t>
            </a:r>
          </a:p>
        </p:txBody>
      </p:sp>
    </p:spTree>
    <p:extLst>
      <p:ext uri="{BB962C8B-B14F-4D97-AF65-F5344CB8AC3E}">
        <p14:creationId xmlns:p14="http://schemas.microsoft.com/office/powerpoint/2010/main" val="194782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2938"/>
            <a:ext cx="9906000" cy="1092136"/>
          </a:xfrm>
          <a:prstGeom prst="rect">
            <a:avLst/>
          </a:prstGeom>
        </p:spPr>
      </p:pic>
      <p:sp>
        <p:nvSpPr>
          <p:cNvPr id="2" name="Tekstvak 1"/>
          <p:cNvSpPr txBox="1"/>
          <p:nvPr/>
        </p:nvSpPr>
        <p:spPr>
          <a:xfrm>
            <a:off x="1485899" y="2613370"/>
            <a:ext cx="6374296" cy="592470"/>
          </a:xfrm>
          <a:prstGeom prst="rect">
            <a:avLst/>
          </a:prstGeom>
          <a:noFill/>
        </p:spPr>
        <p:txBody>
          <a:bodyPr wrap="square" rtlCol="0">
            <a:spAutoFit/>
          </a:bodyPr>
          <a:lstStyle/>
          <a:p>
            <a:pPr algn="ctr"/>
            <a:r>
              <a:rPr lang="nl-NL" sz="3250" b="1" dirty="0">
                <a:solidFill>
                  <a:schemeClr val="bg1"/>
                </a:solidFill>
                <a:latin typeface="Source Sans Pro Semibold" charset="0"/>
                <a:ea typeface="Source Sans Pro Semibold" charset="0"/>
                <a:cs typeface="Source Sans Pro Semibold" charset="0"/>
              </a:rPr>
              <a:t>Type hier je titel</a:t>
            </a: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2937"/>
            <a:ext cx="9906000" cy="1324390"/>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642" y="727641"/>
            <a:ext cx="1443727" cy="1154982"/>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96896"/>
            <a:ext cx="9906000" cy="226116"/>
          </a:xfrm>
          <a:prstGeom prst="rect">
            <a:avLst/>
          </a:prstGeom>
        </p:spPr>
      </p:pic>
      <p:sp>
        <p:nvSpPr>
          <p:cNvPr id="9" name="Titel 8"/>
          <p:cNvSpPr>
            <a:spLocks noGrp="1"/>
          </p:cNvSpPr>
          <p:nvPr>
            <p:ph type="title"/>
          </p:nvPr>
        </p:nvSpPr>
        <p:spPr>
          <a:xfrm>
            <a:off x="1589086" y="705712"/>
            <a:ext cx="7821613" cy="1077020"/>
          </a:xfrm>
        </p:spPr>
        <p:txBody>
          <a:bodyPr/>
          <a:lstStyle/>
          <a:p>
            <a:r>
              <a:rPr lang="nl-NL" b="1" dirty="0">
                <a:solidFill>
                  <a:schemeClr val="bg1"/>
                </a:solidFill>
              </a:rPr>
              <a:t>Studenten, docenten en CIRCLES</a:t>
            </a:r>
          </a:p>
        </p:txBody>
      </p:sp>
      <p:sp>
        <p:nvSpPr>
          <p:cNvPr id="10" name="Tijdelijke aanduiding voor inhoud 9"/>
          <p:cNvSpPr>
            <a:spLocks noGrp="1"/>
          </p:cNvSpPr>
          <p:nvPr>
            <p:ph idx="1"/>
          </p:nvPr>
        </p:nvSpPr>
        <p:spPr>
          <a:xfrm>
            <a:off x="1589086" y="2098741"/>
            <a:ext cx="7821613" cy="3907793"/>
          </a:xfrm>
        </p:spPr>
        <p:txBody>
          <a:bodyPr>
            <a:normAutofit fontScale="70000" lnSpcReduction="20000"/>
          </a:bodyPr>
          <a:lstStyle/>
          <a:p>
            <a:pPr marL="0" indent="0">
              <a:buNone/>
            </a:pPr>
            <a:r>
              <a:rPr lang="nl-NL" b="1" dirty="0">
                <a:solidFill>
                  <a:srgbClr val="05DFD9"/>
                </a:solidFill>
              </a:rPr>
              <a:t>Challenges </a:t>
            </a:r>
            <a:r>
              <a:rPr lang="nl-NL" b="1" dirty="0" err="1">
                <a:solidFill>
                  <a:srgbClr val="05DFD9"/>
                </a:solidFill>
              </a:rPr>
              <a:t>Examples</a:t>
            </a:r>
            <a:r>
              <a:rPr lang="nl-NL" b="1" dirty="0">
                <a:solidFill>
                  <a:srgbClr val="05DFD9"/>
                </a:solidFill>
              </a:rPr>
              <a:t> UT:</a:t>
            </a:r>
            <a:endParaRPr lang="nl-NL" dirty="0"/>
          </a:p>
          <a:p>
            <a:r>
              <a:rPr lang="nl-NL" dirty="0"/>
              <a:t>Mogelijke toepassingen resten poeder (uit poedercoating installaties)</a:t>
            </a:r>
          </a:p>
          <a:p>
            <a:r>
              <a:rPr lang="nl-NL" dirty="0"/>
              <a:t>Integreren oude elementen in nieuw schoolgebouw</a:t>
            </a:r>
          </a:p>
          <a:p>
            <a:r>
              <a:rPr lang="nl-NL" dirty="0"/>
              <a:t>Haalbaarheid analyse voor bedrijfsstoom uit biomassa</a:t>
            </a:r>
          </a:p>
          <a:p>
            <a:r>
              <a:rPr lang="nl-NL" dirty="0"/>
              <a:t>Implementatie van Circulaire / </a:t>
            </a:r>
            <a:r>
              <a:rPr lang="nl-NL" dirty="0" err="1"/>
              <a:t>Duurzaamheidsprinciples</a:t>
            </a:r>
            <a:r>
              <a:rPr lang="nl-NL" dirty="0"/>
              <a:t> modernisering van treinstellen</a:t>
            </a:r>
          </a:p>
          <a:p>
            <a:r>
              <a:rPr lang="nl-NL" i="1" dirty="0"/>
              <a:t>…….</a:t>
            </a:r>
          </a:p>
        </p:txBody>
      </p:sp>
    </p:spTree>
    <p:extLst>
      <p:ext uri="{BB962C8B-B14F-4D97-AF65-F5344CB8AC3E}">
        <p14:creationId xmlns:p14="http://schemas.microsoft.com/office/powerpoint/2010/main" val="305865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2938"/>
            <a:ext cx="9906000" cy="1092136"/>
          </a:xfrm>
          <a:prstGeom prst="rect">
            <a:avLst/>
          </a:prstGeom>
        </p:spPr>
      </p:pic>
      <p:sp>
        <p:nvSpPr>
          <p:cNvPr id="2" name="Tekstvak 1"/>
          <p:cNvSpPr txBox="1"/>
          <p:nvPr/>
        </p:nvSpPr>
        <p:spPr>
          <a:xfrm>
            <a:off x="1485899" y="2613370"/>
            <a:ext cx="6374296" cy="592470"/>
          </a:xfrm>
          <a:prstGeom prst="rect">
            <a:avLst/>
          </a:prstGeom>
          <a:noFill/>
        </p:spPr>
        <p:txBody>
          <a:bodyPr wrap="square" rtlCol="0">
            <a:spAutoFit/>
          </a:bodyPr>
          <a:lstStyle/>
          <a:p>
            <a:pPr algn="ctr"/>
            <a:r>
              <a:rPr lang="nl-NL" sz="3250" b="1" dirty="0">
                <a:solidFill>
                  <a:schemeClr val="bg1"/>
                </a:solidFill>
                <a:latin typeface="Source Sans Pro Semibold" charset="0"/>
                <a:ea typeface="Source Sans Pro Semibold" charset="0"/>
                <a:cs typeface="Source Sans Pro Semibold" charset="0"/>
              </a:rPr>
              <a:t>Type hier je titel</a:t>
            </a: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2937"/>
            <a:ext cx="9906000" cy="1324390"/>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642" y="727641"/>
            <a:ext cx="1443727" cy="1154982"/>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96896"/>
            <a:ext cx="9906000" cy="226116"/>
          </a:xfrm>
          <a:prstGeom prst="rect">
            <a:avLst/>
          </a:prstGeom>
        </p:spPr>
      </p:pic>
      <p:sp>
        <p:nvSpPr>
          <p:cNvPr id="9" name="Titel 8"/>
          <p:cNvSpPr>
            <a:spLocks noGrp="1"/>
          </p:cNvSpPr>
          <p:nvPr>
            <p:ph type="title"/>
          </p:nvPr>
        </p:nvSpPr>
        <p:spPr>
          <a:xfrm>
            <a:off x="1589086" y="705712"/>
            <a:ext cx="7821613" cy="1077020"/>
          </a:xfrm>
        </p:spPr>
        <p:txBody>
          <a:bodyPr/>
          <a:lstStyle/>
          <a:p>
            <a:r>
              <a:rPr lang="nl-NL" b="1" dirty="0">
                <a:solidFill>
                  <a:schemeClr val="bg1"/>
                </a:solidFill>
              </a:rPr>
              <a:t>Toolbox Circulaire Economie</a:t>
            </a:r>
          </a:p>
        </p:txBody>
      </p:sp>
      <p:sp>
        <p:nvSpPr>
          <p:cNvPr id="10" name="Tijdelijke aanduiding voor inhoud 9"/>
          <p:cNvSpPr>
            <a:spLocks noGrp="1"/>
          </p:cNvSpPr>
          <p:nvPr>
            <p:ph idx="1"/>
          </p:nvPr>
        </p:nvSpPr>
        <p:spPr>
          <a:xfrm>
            <a:off x="1589086" y="2098741"/>
            <a:ext cx="7821613" cy="3907793"/>
          </a:xfrm>
        </p:spPr>
        <p:txBody>
          <a:bodyPr>
            <a:normAutofit/>
          </a:bodyPr>
          <a:lstStyle/>
          <a:p>
            <a:r>
              <a:rPr lang="nl-NL" b="1" dirty="0">
                <a:solidFill>
                  <a:srgbClr val="05DFD9"/>
                </a:solidFill>
              </a:rPr>
              <a:t>Beschikbaar komen diverse scans op 6 verschillende kapitaalsoorten</a:t>
            </a:r>
            <a:endParaRPr lang="nl-NL" dirty="0">
              <a:solidFill>
                <a:srgbClr val="FF0000"/>
              </a:solidFill>
            </a:endParaRPr>
          </a:p>
        </p:txBody>
      </p:sp>
      <p:pic>
        <p:nvPicPr>
          <p:cNvPr id="11" name="Tijdelijke aanduiding voor inhoud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243" y="2778090"/>
            <a:ext cx="5469750" cy="3209658"/>
          </a:xfrm>
          <a:prstGeom prst="rect">
            <a:avLst/>
          </a:prstGeom>
        </p:spPr>
      </p:pic>
    </p:spTree>
    <p:extLst>
      <p:ext uri="{BB962C8B-B14F-4D97-AF65-F5344CB8AC3E}">
        <p14:creationId xmlns:p14="http://schemas.microsoft.com/office/powerpoint/2010/main" val="2043321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2938"/>
            <a:ext cx="9906000" cy="1092136"/>
          </a:xfrm>
          <a:prstGeom prst="rect">
            <a:avLst/>
          </a:prstGeom>
        </p:spPr>
      </p:pic>
      <p:sp>
        <p:nvSpPr>
          <p:cNvPr id="2" name="Tekstvak 1"/>
          <p:cNvSpPr txBox="1"/>
          <p:nvPr/>
        </p:nvSpPr>
        <p:spPr>
          <a:xfrm>
            <a:off x="1485899" y="2613370"/>
            <a:ext cx="6374296" cy="592470"/>
          </a:xfrm>
          <a:prstGeom prst="rect">
            <a:avLst/>
          </a:prstGeom>
          <a:noFill/>
        </p:spPr>
        <p:txBody>
          <a:bodyPr wrap="square" rtlCol="0">
            <a:spAutoFit/>
          </a:bodyPr>
          <a:lstStyle/>
          <a:p>
            <a:pPr algn="ctr"/>
            <a:r>
              <a:rPr lang="nl-NL" sz="3250" b="1" dirty="0">
                <a:solidFill>
                  <a:schemeClr val="bg1"/>
                </a:solidFill>
                <a:latin typeface="Source Sans Pro Semibold" charset="0"/>
                <a:ea typeface="Source Sans Pro Semibold" charset="0"/>
                <a:cs typeface="Source Sans Pro Semibold" charset="0"/>
              </a:rPr>
              <a:t>Type hier je titel</a:t>
            </a: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2937"/>
            <a:ext cx="9906000" cy="1324390"/>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642" y="727641"/>
            <a:ext cx="1443727" cy="1154982"/>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96896"/>
            <a:ext cx="9906000" cy="226116"/>
          </a:xfrm>
          <a:prstGeom prst="rect">
            <a:avLst/>
          </a:prstGeom>
        </p:spPr>
      </p:pic>
      <p:sp>
        <p:nvSpPr>
          <p:cNvPr id="9" name="Titel 8"/>
          <p:cNvSpPr>
            <a:spLocks noGrp="1"/>
          </p:cNvSpPr>
          <p:nvPr>
            <p:ph type="title"/>
          </p:nvPr>
        </p:nvSpPr>
        <p:spPr>
          <a:xfrm>
            <a:off x="1589086" y="705712"/>
            <a:ext cx="7821613" cy="1077020"/>
          </a:xfrm>
        </p:spPr>
        <p:txBody>
          <a:bodyPr/>
          <a:lstStyle/>
          <a:p>
            <a:r>
              <a:rPr lang="nl-NL" b="1" dirty="0">
                <a:solidFill>
                  <a:schemeClr val="bg1"/>
                </a:solidFill>
              </a:rPr>
              <a:t>AcCElerator – uitdaging en aanbod</a:t>
            </a:r>
          </a:p>
        </p:txBody>
      </p:sp>
      <p:sp>
        <p:nvSpPr>
          <p:cNvPr id="10" name="Tijdelijke aanduiding voor inhoud 9"/>
          <p:cNvSpPr>
            <a:spLocks noGrp="1"/>
          </p:cNvSpPr>
          <p:nvPr>
            <p:ph idx="1"/>
          </p:nvPr>
        </p:nvSpPr>
        <p:spPr>
          <a:xfrm>
            <a:off x="1589086" y="2098741"/>
            <a:ext cx="7821613" cy="3907793"/>
          </a:xfrm>
        </p:spPr>
        <p:txBody>
          <a:bodyPr>
            <a:normAutofit fontScale="77500" lnSpcReduction="20000"/>
          </a:bodyPr>
          <a:lstStyle/>
          <a:p>
            <a:r>
              <a:rPr lang="nl-NL" b="1" dirty="0">
                <a:solidFill>
                  <a:srgbClr val="05DFD9"/>
                </a:solidFill>
              </a:rPr>
              <a:t>Uitdaging</a:t>
            </a:r>
            <a:r>
              <a:rPr lang="nl-NL" dirty="0"/>
              <a:t>: Versnellen circulariteit in 10 ketens, door samenwerking anders vorm te geven en het verbeteren van product- en grondstoffengebruik.</a:t>
            </a:r>
          </a:p>
          <a:p>
            <a:r>
              <a:rPr lang="nl-NL" b="1" dirty="0">
                <a:solidFill>
                  <a:srgbClr val="05DFD9"/>
                </a:solidFill>
              </a:rPr>
              <a:t>Aanbod</a:t>
            </a:r>
            <a:r>
              <a:rPr lang="nl-NL" b="1" dirty="0"/>
              <a:t>:</a:t>
            </a:r>
          </a:p>
          <a:p>
            <a:pPr lvl="1"/>
            <a:r>
              <a:rPr lang="nl-NL" dirty="0"/>
              <a:t>CIRCLES investeert € 4.000,- in uw keten ontwikkeltraject</a:t>
            </a:r>
          </a:p>
          <a:p>
            <a:pPr lvl="1"/>
            <a:r>
              <a:rPr lang="nl-NL" dirty="0"/>
              <a:t>Eigen bijdrage ketenpartners (gemiddeld 3) € 6.000,-</a:t>
            </a:r>
          </a:p>
          <a:p>
            <a:pPr lvl="1"/>
            <a:r>
              <a:rPr lang="nl-NL" dirty="0"/>
              <a:t>Doe mee met het AcCelerator programma</a:t>
            </a:r>
          </a:p>
          <a:p>
            <a:pPr lvl="1"/>
            <a:r>
              <a:rPr lang="nl-NL" dirty="0"/>
              <a:t>Slechts 10 plaatsen beschikbaar!!</a:t>
            </a:r>
            <a:endParaRPr lang="nl-NL" b="1" dirty="0">
              <a:solidFill>
                <a:srgbClr val="05DFD9"/>
              </a:solidFill>
            </a:endParaRPr>
          </a:p>
          <a:p>
            <a:r>
              <a:rPr lang="nl-NL" b="1" dirty="0">
                <a:solidFill>
                  <a:srgbClr val="05DFD9"/>
                </a:solidFill>
              </a:rPr>
              <a:t>Fueled by</a:t>
            </a:r>
            <a:r>
              <a:rPr lang="nl-NL" dirty="0"/>
              <a:t>:</a:t>
            </a:r>
          </a:p>
        </p:txBody>
      </p:sp>
      <p:pic>
        <p:nvPicPr>
          <p:cNvPr id="11" name="Afbeelding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7576" y="5271853"/>
            <a:ext cx="1173784" cy="700230"/>
          </a:xfrm>
          <a:prstGeom prst="rect">
            <a:avLst/>
          </a:prstGeom>
        </p:spPr>
      </p:pic>
      <p:pic>
        <p:nvPicPr>
          <p:cNvPr id="12" name="Afbeelding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5598" y="5218001"/>
            <a:ext cx="1214475" cy="752856"/>
          </a:xfrm>
          <a:prstGeom prst="rect">
            <a:avLst/>
          </a:prstGeom>
        </p:spPr>
      </p:pic>
      <p:pic>
        <p:nvPicPr>
          <p:cNvPr id="13" name="Afbeelding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3708" y="5110169"/>
            <a:ext cx="1803202" cy="851297"/>
          </a:xfrm>
          <a:prstGeom prst="rect">
            <a:avLst/>
          </a:prstGeom>
        </p:spPr>
      </p:pic>
    </p:spTree>
    <p:extLst>
      <p:ext uri="{BB962C8B-B14F-4D97-AF65-F5344CB8AC3E}">
        <p14:creationId xmlns:p14="http://schemas.microsoft.com/office/powerpoint/2010/main" val="153199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6219" y="2423658"/>
            <a:ext cx="3652452" cy="2436157"/>
          </a:xfrm>
          <a:prstGeom prst="rect">
            <a:avLst/>
          </a:prstGeom>
        </p:spPr>
      </p:pic>
      <p:pic>
        <p:nvPicPr>
          <p:cNvPr id="3" name="Afbeelding 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692280" y="2423658"/>
            <a:ext cx="3656250" cy="2076750"/>
          </a:xfrm>
          <a:prstGeom prst="rect">
            <a:avLst/>
          </a:prstGeom>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2938"/>
            <a:ext cx="9906000" cy="1092136"/>
          </a:xfrm>
          <a:prstGeom prst="rect">
            <a:avLst/>
          </a:prstGeom>
        </p:spPr>
      </p:pic>
      <p:pic>
        <p:nvPicPr>
          <p:cNvPr id="5" name="Afbeelding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2937"/>
            <a:ext cx="9906000" cy="1324390"/>
          </a:xfrm>
          <a:prstGeom prst="rect">
            <a:avLst/>
          </a:prstGeom>
        </p:spPr>
      </p:pic>
      <p:pic>
        <p:nvPicPr>
          <p:cNvPr id="6" name="Afbeelding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642" y="727641"/>
            <a:ext cx="1443727" cy="1154982"/>
          </a:xfrm>
          <a:prstGeom prst="rect">
            <a:avLst/>
          </a:prstGeom>
        </p:spPr>
      </p:pic>
      <p:pic>
        <p:nvPicPr>
          <p:cNvPr id="8" name="Afbeelding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996896"/>
            <a:ext cx="9906000" cy="226116"/>
          </a:xfrm>
          <a:prstGeom prst="rect">
            <a:avLst/>
          </a:prstGeom>
        </p:spPr>
      </p:pic>
      <p:sp>
        <p:nvSpPr>
          <p:cNvPr id="9" name="Titel 8"/>
          <p:cNvSpPr>
            <a:spLocks noGrp="1"/>
          </p:cNvSpPr>
          <p:nvPr>
            <p:ph type="title"/>
          </p:nvPr>
        </p:nvSpPr>
        <p:spPr>
          <a:xfrm>
            <a:off x="1589086" y="705712"/>
            <a:ext cx="7821613" cy="1077020"/>
          </a:xfrm>
        </p:spPr>
        <p:txBody>
          <a:bodyPr/>
          <a:lstStyle/>
          <a:p>
            <a:r>
              <a:rPr lang="nl-NL" b="1" dirty="0">
                <a:solidFill>
                  <a:schemeClr val="bg1"/>
                </a:solidFill>
              </a:rPr>
              <a:t>AcCElerator – doelgroepen</a:t>
            </a:r>
          </a:p>
        </p:txBody>
      </p:sp>
      <p:sp>
        <p:nvSpPr>
          <p:cNvPr id="15" name="Rechthoek 14"/>
          <p:cNvSpPr/>
          <p:nvPr/>
        </p:nvSpPr>
        <p:spPr>
          <a:xfrm>
            <a:off x="1701507" y="2411866"/>
            <a:ext cx="3652452" cy="2842079"/>
          </a:xfrm>
          <a:prstGeom prst="rect">
            <a:avLst/>
          </a:prstGeom>
          <a:noFill/>
          <a:ln w="25400" cmpd="sng">
            <a:solidFill>
              <a:srgbClr val="7789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16" name="Tekstvak 15"/>
          <p:cNvSpPr txBox="1"/>
          <p:nvPr/>
        </p:nvSpPr>
        <p:spPr>
          <a:xfrm>
            <a:off x="1701507" y="4504753"/>
            <a:ext cx="3652452" cy="1042850"/>
          </a:xfrm>
          <a:prstGeom prst="rect">
            <a:avLst/>
          </a:prstGeom>
          <a:solidFill>
            <a:srgbClr val="778988"/>
          </a:solidFill>
        </p:spPr>
        <p:txBody>
          <a:bodyPr wrap="square" rtlCol="0">
            <a:spAutoFit/>
          </a:bodyPr>
          <a:lstStyle/>
          <a:p>
            <a:r>
              <a:rPr lang="nl-NL" sz="1544" b="1" dirty="0">
                <a:solidFill>
                  <a:srgbClr val="05DFD9"/>
                </a:solidFill>
              </a:rPr>
              <a:t>LEADBEDRIJVEN</a:t>
            </a:r>
            <a:r>
              <a:rPr lang="nl-NL" sz="1544" dirty="0">
                <a:solidFill>
                  <a:schemeClr val="bg1"/>
                </a:solidFill>
              </a:rPr>
              <a:t>:</a:t>
            </a:r>
            <a:r>
              <a:rPr lang="nl-NL" sz="1544" dirty="0"/>
              <a:t> </a:t>
            </a:r>
            <a:r>
              <a:rPr lang="nl-NL" sz="1544" dirty="0">
                <a:solidFill>
                  <a:schemeClr val="bg1"/>
                </a:solidFill>
              </a:rPr>
              <a:t>PRODUCTIEBEDRIJVEN DIE DE GRONDSTOF TOEPASSEN IN EEN EINDPRODUCT</a:t>
            </a:r>
          </a:p>
        </p:txBody>
      </p:sp>
      <p:sp>
        <p:nvSpPr>
          <p:cNvPr id="17" name="Rechthoek 16"/>
          <p:cNvSpPr/>
          <p:nvPr/>
        </p:nvSpPr>
        <p:spPr>
          <a:xfrm>
            <a:off x="5646218" y="2411866"/>
            <a:ext cx="3652452" cy="2842079"/>
          </a:xfrm>
          <a:prstGeom prst="rect">
            <a:avLst/>
          </a:prstGeom>
          <a:noFill/>
          <a:ln w="25400" cmpd="sng">
            <a:solidFill>
              <a:srgbClr val="7789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18" name="Tekstvak 17"/>
          <p:cNvSpPr txBox="1"/>
          <p:nvPr/>
        </p:nvSpPr>
        <p:spPr>
          <a:xfrm>
            <a:off x="5646218" y="4504753"/>
            <a:ext cx="3652452" cy="1042850"/>
          </a:xfrm>
          <a:prstGeom prst="rect">
            <a:avLst/>
          </a:prstGeom>
          <a:solidFill>
            <a:srgbClr val="778988"/>
          </a:solidFill>
        </p:spPr>
        <p:txBody>
          <a:bodyPr wrap="square" rtlCol="0">
            <a:spAutoFit/>
          </a:bodyPr>
          <a:lstStyle/>
          <a:p>
            <a:r>
              <a:rPr lang="nl-NL" sz="1544" b="1" dirty="0">
                <a:solidFill>
                  <a:srgbClr val="05DFD9"/>
                </a:solidFill>
              </a:rPr>
              <a:t>BEDRIJVENTERREINEN</a:t>
            </a:r>
            <a:r>
              <a:rPr lang="nl-NL" sz="1544" dirty="0">
                <a:solidFill>
                  <a:schemeClr val="bg1"/>
                </a:solidFill>
              </a:rPr>
              <a:t>: LOCATIES WAAR LEAD PRODUCTIEBEDRIJVEN ZIJN GEVESTIGD</a:t>
            </a:r>
          </a:p>
          <a:p>
            <a:endParaRPr lang="nl-NL" sz="1544" dirty="0">
              <a:solidFill>
                <a:schemeClr val="bg1"/>
              </a:solidFill>
            </a:endParaRPr>
          </a:p>
        </p:txBody>
      </p:sp>
    </p:spTree>
    <p:extLst>
      <p:ext uri="{BB962C8B-B14F-4D97-AF65-F5344CB8AC3E}">
        <p14:creationId xmlns:p14="http://schemas.microsoft.com/office/powerpoint/2010/main" val="846916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2938"/>
            <a:ext cx="9906000" cy="1092136"/>
          </a:xfrm>
          <a:prstGeom prst="rect">
            <a:avLst/>
          </a:prstGeom>
        </p:spPr>
      </p:pic>
      <p:sp>
        <p:nvSpPr>
          <p:cNvPr id="2" name="Tekstvak 1"/>
          <p:cNvSpPr txBox="1"/>
          <p:nvPr/>
        </p:nvSpPr>
        <p:spPr>
          <a:xfrm>
            <a:off x="1485899" y="2613370"/>
            <a:ext cx="6374296" cy="592470"/>
          </a:xfrm>
          <a:prstGeom prst="rect">
            <a:avLst/>
          </a:prstGeom>
          <a:noFill/>
        </p:spPr>
        <p:txBody>
          <a:bodyPr wrap="square" rtlCol="0">
            <a:spAutoFit/>
          </a:bodyPr>
          <a:lstStyle/>
          <a:p>
            <a:pPr algn="ctr"/>
            <a:r>
              <a:rPr lang="nl-NL" sz="3250" b="1" dirty="0">
                <a:solidFill>
                  <a:schemeClr val="bg1"/>
                </a:solidFill>
                <a:latin typeface="Source Sans Pro Semibold" charset="0"/>
                <a:ea typeface="Source Sans Pro Semibold" charset="0"/>
                <a:cs typeface="Source Sans Pro Semibold" charset="0"/>
              </a:rPr>
              <a:t>Type hier je titel</a:t>
            </a: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2937"/>
            <a:ext cx="9906000" cy="1324390"/>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642" y="727641"/>
            <a:ext cx="1443727" cy="1154982"/>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96896"/>
            <a:ext cx="9906000" cy="226116"/>
          </a:xfrm>
          <a:prstGeom prst="rect">
            <a:avLst/>
          </a:prstGeom>
        </p:spPr>
      </p:pic>
      <p:sp>
        <p:nvSpPr>
          <p:cNvPr id="9" name="Titel 8"/>
          <p:cNvSpPr>
            <a:spLocks noGrp="1"/>
          </p:cNvSpPr>
          <p:nvPr>
            <p:ph type="title"/>
          </p:nvPr>
        </p:nvSpPr>
        <p:spPr>
          <a:xfrm>
            <a:off x="1589086" y="705712"/>
            <a:ext cx="7821613" cy="1077020"/>
          </a:xfrm>
        </p:spPr>
        <p:txBody>
          <a:bodyPr/>
          <a:lstStyle/>
          <a:p>
            <a:r>
              <a:rPr lang="nl-NL" b="1" dirty="0">
                <a:solidFill>
                  <a:schemeClr val="bg1"/>
                </a:solidFill>
              </a:rPr>
              <a:t>Business Modellen – uitdaging en aanbod</a:t>
            </a:r>
          </a:p>
        </p:txBody>
      </p:sp>
      <p:sp>
        <p:nvSpPr>
          <p:cNvPr id="10" name="Tijdelijke aanduiding voor inhoud 9"/>
          <p:cNvSpPr>
            <a:spLocks noGrp="1"/>
          </p:cNvSpPr>
          <p:nvPr>
            <p:ph idx="1"/>
          </p:nvPr>
        </p:nvSpPr>
        <p:spPr>
          <a:xfrm>
            <a:off x="1589086" y="2098741"/>
            <a:ext cx="7821613" cy="3907793"/>
          </a:xfrm>
        </p:spPr>
        <p:txBody>
          <a:bodyPr>
            <a:normAutofit fontScale="77500" lnSpcReduction="20000"/>
          </a:bodyPr>
          <a:lstStyle/>
          <a:p>
            <a:r>
              <a:rPr lang="nl-NL" b="1" dirty="0">
                <a:solidFill>
                  <a:srgbClr val="05DFD9"/>
                </a:solidFill>
              </a:rPr>
              <a:t>Uitdaging</a:t>
            </a:r>
            <a:r>
              <a:rPr lang="nl-NL" dirty="0"/>
              <a:t>: Transformatie van uw businessmodel, door inzetten van enabling technologieën en 5 ‘capability shifts’ .</a:t>
            </a:r>
          </a:p>
          <a:p>
            <a:r>
              <a:rPr lang="nl-NL" b="1" dirty="0">
                <a:solidFill>
                  <a:srgbClr val="05DFD9"/>
                </a:solidFill>
              </a:rPr>
              <a:t>Aanbod</a:t>
            </a:r>
            <a:r>
              <a:rPr lang="nl-NL" b="1" dirty="0"/>
              <a:t>:</a:t>
            </a:r>
          </a:p>
          <a:p>
            <a:pPr lvl="1"/>
            <a:r>
              <a:rPr lang="nl-NL" dirty="0"/>
              <a:t>CIRCLES investeert € 2.000,- in de transitie van uw business model</a:t>
            </a:r>
          </a:p>
          <a:p>
            <a:pPr lvl="1"/>
            <a:r>
              <a:rPr lang="nl-NL" dirty="0"/>
              <a:t>Eigen bijdrage ketenpartners (gemiddeld 3) € 3.000,-</a:t>
            </a:r>
          </a:p>
          <a:p>
            <a:pPr lvl="1"/>
            <a:r>
              <a:rPr lang="nl-NL" dirty="0"/>
              <a:t>Doe mee met het nieuwe business modellen programma</a:t>
            </a:r>
          </a:p>
          <a:p>
            <a:pPr lvl="1"/>
            <a:r>
              <a:rPr lang="nl-NL" dirty="0"/>
              <a:t>Slechts 15 plaatsen beschikbaar!!</a:t>
            </a:r>
            <a:endParaRPr lang="nl-NL" b="1" dirty="0">
              <a:solidFill>
                <a:srgbClr val="05DFD9"/>
              </a:solidFill>
            </a:endParaRPr>
          </a:p>
          <a:p>
            <a:r>
              <a:rPr lang="nl-NL" b="1" dirty="0">
                <a:solidFill>
                  <a:srgbClr val="05DFD9"/>
                </a:solidFill>
              </a:rPr>
              <a:t>Fueled by</a:t>
            </a:r>
            <a:r>
              <a:rPr lang="nl-NL" dirty="0"/>
              <a:t>:</a:t>
            </a:r>
          </a:p>
        </p:txBody>
      </p:sp>
      <p:pic>
        <p:nvPicPr>
          <p:cNvPr id="12" name="Afbeelding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3128" y="5218001"/>
            <a:ext cx="1214475" cy="752856"/>
          </a:xfrm>
          <a:prstGeom prst="rect">
            <a:avLst/>
          </a:prstGeom>
        </p:spPr>
      </p:pic>
      <p:pic>
        <p:nvPicPr>
          <p:cNvPr id="13" name="Afbeelding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3708" y="5110169"/>
            <a:ext cx="1803202" cy="851297"/>
          </a:xfrm>
          <a:prstGeom prst="rect">
            <a:avLst/>
          </a:prstGeom>
        </p:spPr>
      </p:pic>
      <p:pic>
        <p:nvPicPr>
          <p:cNvPr id="14" name="Afbeelding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0673" y="5310965"/>
            <a:ext cx="2258898" cy="562214"/>
          </a:xfrm>
          <a:prstGeom prst="rect">
            <a:avLst/>
          </a:prstGeom>
        </p:spPr>
      </p:pic>
      <p:pic>
        <p:nvPicPr>
          <p:cNvPr id="15" name="Afbeelding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75552" y="5233788"/>
            <a:ext cx="1275759" cy="616156"/>
          </a:xfrm>
          <a:prstGeom prst="rect">
            <a:avLst/>
          </a:prstGeom>
        </p:spPr>
      </p:pic>
    </p:spTree>
    <p:extLst>
      <p:ext uri="{BB962C8B-B14F-4D97-AF65-F5344CB8AC3E}">
        <p14:creationId xmlns:p14="http://schemas.microsoft.com/office/powerpoint/2010/main" val="301410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2938"/>
            <a:ext cx="9906000" cy="1092136"/>
          </a:xfrm>
          <a:prstGeom prst="rect">
            <a:avLst/>
          </a:prstGeom>
        </p:spPr>
      </p:pic>
      <p:sp>
        <p:nvSpPr>
          <p:cNvPr id="2" name="Tekstvak 1"/>
          <p:cNvSpPr txBox="1"/>
          <p:nvPr/>
        </p:nvSpPr>
        <p:spPr>
          <a:xfrm>
            <a:off x="1485899" y="2613370"/>
            <a:ext cx="6374296" cy="592470"/>
          </a:xfrm>
          <a:prstGeom prst="rect">
            <a:avLst/>
          </a:prstGeom>
          <a:noFill/>
        </p:spPr>
        <p:txBody>
          <a:bodyPr wrap="square" rtlCol="0">
            <a:spAutoFit/>
          </a:bodyPr>
          <a:lstStyle/>
          <a:p>
            <a:pPr algn="ctr"/>
            <a:r>
              <a:rPr lang="nl-NL" sz="3250" b="1" dirty="0">
                <a:solidFill>
                  <a:schemeClr val="bg1"/>
                </a:solidFill>
                <a:latin typeface="Source Sans Pro Semibold" charset="0"/>
                <a:ea typeface="Source Sans Pro Semibold" charset="0"/>
                <a:cs typeface="Source Sans Pro Semibold" charset="0"/>
              </a:rPr>
              <a:t>Type hier je titel</a:t>
            </a: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2937"/>
            <a:ext cx="9906000" cy="1324390"/>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642" y="727641"/>
            <a:ext cx="1443727" cy="1154982"/>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96896"/>
            <a:ext cx="9906000" cy="226116"/>
          </a:xfrm>
          <a:prstGeom prst="rect">
            <a:avLst/>
          </a:prstGeom>
        </p:spPr>
      </p:pic>
      <p:sp>
        <p:nvSpPr>
          <p:cNvPr id="9" name="Titel 8"/>
          <p:cNvSpPr>
            <a:spLocks noGrp="1"/>
          </p:cNvSpPr>
          <p:nvPr>
            <p:ph type="title"/>
          </p:nvPr>
        </p:nvSpPr>
        <p:spPr>
          <a:xfrm>
            <a:off x="1589086" y="705712"/>
            <a:ext cx="7821613" cy="1077020"/>
          </a:xfrm>
        </p:spPr>
        <p:txBody>
          <a:bodyPr/>
          <a:lstStyle/>
          <a:p>
            <a:r>
              <a:rPr lang="nl-NL" b="1" dirty="0">
                <a:solidFill>
                  <a:schemeClr val="bg1"/>
                </a:solidFill>
              </a:rPr>
              <a:t>Wie zijn CIRCLES?</a:t>
            </a:r>
            <a:br>
              <a:rPr lang="nl-NL" b="1" dirty="0">
                <a:solidFill>
                  <a:schemeClr val="bg1"/>
                </a:solidFill>
              </a:rPr>
            </a:br>
            <a:r>
              <a:rPr lang="nl-NL" b="1" dirty="0">
                <a:solidFill>
                  <a:schemeClr val="bg1"/>
                </a:solidFill>
              </a:rPr>
              <a:t>Founding partners</a:t>
            </a:r>
          </a:p>
        </p:txBody>
      </p:sp>
      <p:sp>
        <p:nvSpPr>
          <p:cNvPr id="10" name="Tijdelijke aanduiding voor inhoud 9"/>
          <p:cNvSpPr>
            <a:spLocks noGrp="1"/>
          </p:cNvSpPr>
          <p:nvPr>
            <p:ph idx="1"/>
          </p:nvPr>
        </p:nvSpPr>
        <p:spPr>
          <a:xfrm>
            <a:off x="1589086" y="2098741"/>
            <a:ext cx="7821613" cy="3907793"/>
          </a:xfrm>
        </p:spPr>
        <p:txBody>
          <a:bodyPr>
            <a:normAutofit/>
          </a:bodyPr>
          <a:lstStyle/>
          <a:p>
            <a:pPr marL="0" indent="0">
              <a:buNone/>
            </a:pPr>
            <a:endParaRPr lang="nl-NL" b="1" dirty="0">
              <a:solidFill>
                <a:srgbClr val="05DFD9"/>
              </a:solidFill>
            </a:endParaRPr>
          </a:p>
          <a:p>
            <a:endParaRPr lang="nl-NL" b="1" dirty="0">
              <a:solidFill>
                <a:srgbClr val="05DFD9"/>
              </a:solidFill>
            </a:endParaRPr>
          </a:p>
        </p:txBody>
      </p:sp>
      <p:pic>
        <p:nvPicPr>
          <p:cNvPr id="4" name="Afbeelding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9009" y="2510946"/>
            <a:ext cx="1284684" cy="1284684"/>
          </a:xfrm>
          <a:prstGeom prst="rect">
            <a:avLst/>
          </a:prstGeom>
        </p:spPr>
      </p:pic>
      <p:pic>
        <p:nvPicPr>
          <p:cNvPr id="12" name="Afbeelding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4760" y="4023371"/>
            <a:ext cx="1386840" cy="1040130"/>
          </a:xfrm>
          <a:prstGeom prst="rect">
            <a:avLst/>
          </a:prstGeom>
        </p:spPr>
      </p:pic>
      <p:pic>
        <p:nvPicPr>
          <p:cNvPr id="11" name="Afbeelding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89129" y="2799423"/>
            <a:ext cx="2741563" cy="684907"/>
          </a:xfrm>
          <a:prstGeom prst="rect">
            <a:avLst/>
          </a:prstGeom>
        </p:spPr>
      </p:pic>
      <p:pic>
        <p:nvPicPr>
          <p:cNvPr id="13" name="Afbeelding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5018" y="4010758"/>
            <a:ext cx="1625203" cy="888444"/>
          </a:xfrm>
          <a:prstGeom prst="rect">
            <a:avLst/>
          </a:prstGeom>
        </p:spPr>
      </p:pic>
      <p:pic>
        <p:nvPicPr>
          <p:cNvPr id="14" name="Afbeelding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28943" y="5175450"/>
            <a:ext cx="1968895" cy="557987"/>
          </a:xfrm>
          <a:prstGeom prst="rect">
            <a:avLst/>
          </a:prstGeom>
        </p:spPr>
      </p:pic>
      <p:pic>
        <p:nvPicPr>
          <p:cNvPr id="15" name="Afbeelding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61852" y="4975186"/>
            <a:ext cx="1836480" cy="975122"/>
          </a:xfrm>
          <a:prstGeom prst="rect">
            <a:avLst/>
          </a:prstGeom>
        </p:spPr>
      </p:pic>
      <p:pic>
        <p:nvPicPr>
          <p:cNvPr id="16" name="Afbeelding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31864" y="2535398"/>
            <a:ext cx="1286889" cy="1286889"/>
          </a:xfrm>
          <a:prstGeom prst="rect">
            <a:avLst/>
          </a:prstGeom>
        </p:spPr>
      </p:pic>
      <p:pic>
        <p:nvPicPr>
          <p:cNvPr id="17" name="Afbeelding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06270" y="2595363"/>
            <a:ext cx="1699963" cy="1014127"/>
          </a:xfrm>
          <a:prstGeom prst="rect">
            <a:avLst/>
          </a:prstGeom>
        </p:spPr>
      </p:pic>
      <p:pic>
        <p:nvPicPr>
          <p:cNvPr id="18" name="Afbeelding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71939" y="5025828"/>
            <a:ext cx="1960563" cy="691356"/>
          </a:xfrm>
          <a:prstGeom prst="rect">
            <a:avLst/>
          </a:prstGeom>
        </p:spPr>
      </p:pic>
      <p:pic>
        <p:nvPicPr>
          <p:cNvPr id="19" name="Afbeelding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35231" y="4999934"/>
            <a:ext cx="1518095" cy="941070"/>
          </a:xfrm>
          <a:prstGeom prst="rect">
            <a:avLst/>
          </a:prstGeom>
        </p:spPr>
      </p:pic>
      <p:pic>
        <p:nvPicPr>
          <p:cNvPr id="20" name="Afbeelding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26451" y="4310954"/>
            <a:ext cx="2413045" cy="464964"/>
          </a:xfrm>
          <a:prstGeom prst="rect">
            <a:avLst/>
          </a:prstGeom>
        </p:spPr>
      </p:pic>
      <p:pic>
        <p:nvPicPr>
          <p:cNvPr id="21" name="Afbeelding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99288" y="3949487"/>
            <a:ext cx="1343044" cy="1017262"/>
          </a:xfrm>
          <a:prstGeom prst="rect">
            <a:avLst/>
          </a:prstGeom>
        </p:spPr>
      </p:pic>
      <p:pic>
        <p:nvPicPr>
          <p:cNvPr id="22" name="Afbeelding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17404" y="639621"/>
            <a:ext cx="4671843" cy="1765348"/>
          </a:xfrm>
          <a:prstGeom prst="rect">
            <a:avLst/>
          </a:prstGeom>
        </p:spPr>
      </p:pic>
      <p:pic>
        <p:nvPicPr>
          <p:cNvPr id="1026" name="Picture 2" descr="Afbeeldingsresultaat voor OOST nv"/>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01440" y="2527093"/>
            <a:ext cx="976406" cy="115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92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937"/>
            <a:ext cx="9906000" cy="5572126"/>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548" y="926838"/>
            <a:ext cx="1657281" cy="1325825"/>
          </a:xfrm>
          <a:prstGeom prst="rect">
            <a:avLst/>
          </a:prstGeom>
        </p:spPr>
      </p:pic>
      <p:sp>
        <p:nvSpPr>
          <p:cNvPr id="2" name="Tekstvak 1"/>
          <p:cNvSpPr txBox="1"/>
          <p:nvPr/>
        </p:nvSpPr>
        <p:spPr>
          <a:xfrm>
            <a:off x="1667104" y="1673709"/>
            <a:ext cx="6374296" cy="2267993"/>
          </a:xfrm>
          <a:prstGeom prst="rect">
            <a:avLst/>
          </a:prstGeom>
          <a:noFill/>
        </p:spPr>
        <p:txBody>
          <a:bodyPr wrap="square" rtlCol="0">
            <a:spAutoFit/>
          </a:bodyPr>
          <a:lstStyle/>
          <a:p>
            <a:pPr algn="ctr"/>
            <a:r>
              <a:rPr lang="nl-NL" sz="3250" b="1" dirty="0">
                <a:solidFill>
                  <a:schemeClr val="bg1"/>
                </a:solidFill>
                <a:latin typeface="Source Sans Pro Semibold" charset="0"/>
                <a:ea typeface="Source Sans Pro Semibold" charset="0"/>
                <a:cs typeface="Source Sans Pro Semibold" charset="0"/>
              </a:rPr>
              <a:t>VRAGEN?</a:t>
            </a:r>
          </a:p>
          <a:p>
            <a:pPr algn="ctr"/>
            <a:endParaRPr lang="nl-NL" sz="3250" b="1" dirty="0">
              <a:solidFill>
                <a:schemeClr val="bg1"/>
              </a:solidFill>
              <a:latin typeface="Source Sans Pro Semibold" charset="0"/>
              <a:ea typeface="Source Sans Pro Semibold" charset="0"/>
              <a:cs typeface="Source Sans Pro Semibold" charset="0"/>
            </a:endParaRPr>
          </a:p>
          <a:p>
            <a:pPr algn="ctr"/>
            <a:r>
              <a:rPr lang="nl-NL" sz="3250" b="1" dirty="0">
                <a:solidFill>
                  <a:schemeClr val="bg1"/>
                </a:solidFill>
                <a:latin typeface="Source Sans Pro Semibold" charset="0"/>
                <a:ea typeface="Source Sans Pro Semibold" charset="0"/>
                <a:cs typeface="Source Sans Pro Semibold" charset="0"/>
              </a:rPr>
              <a:t>MEEDOEN?</a:t>
            </a:r>
          </a:p>
          <a:p>
            <a:pPr algn="ctr"/>
            <a:r>
              <a:rPr lang="nl-NL" sz="4388" b="1" dirty="0">
                <a:solidFill>
                  <a:schemeClr val="bg1"/>
                </a:solidFill>
                <a:effectLst>
                  <a:outerShdw blurRad="38100" dist="38100" dir="2700000" algn="tl">
                    <a:srgbClr val="000000">
                      <a:alpha val="43137"/>
                    </a:srgbClr>
                  </a:outerShdw>
                </a:effectLst>
                <a:latin typeface="Source Sans Pro Semibold" charset="0"/>
                <a:ea typeface="Source Sans Pro Semibold" charset="0"/>
                <a:cs typeface="Source Sans Pro Semibold" charset="0"/>
              </a:rPr>
              <a:t>www.circles.nu</a:t>
            </a:r>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96896"/>
            <a:ext cx="9906000" cy="226116"/>
          </a:xfrm>
          <a:prstGeom prst="rect">
            <a:avLst/>
          </a:prstGeom>
        </p:spPr>
      </p:pic>
      <p:sp>
        <p:nvSpPr>
          <p:cNvPr id="3" name="Rectangle 2"/>
          <p:cNvSpPr/>
          <p:nvPr/>
        </p:nvSpPr>
        <p:spPr>
          <a:xfrm>
            <a:off x="2377751" y="4311853"/>
            <a:ext cx="4953000" cy="892552"/>
          </a:xfrm>
          <a:prstGeom prst="rect">
            <a:avLst/>
          </a:prstGeom>
        </p:spPr>
        <p:txBody>
          <a:bodyPr>
            <a:spAutoFit/>
          </a:bodyPr>
          <a:lstStyle/>
          <a:p>
            <a:pPr algn="ctr"/>
            <a:r>
              <a:rPr lang="nl-NL" sz="2600" b="1" dirty="0">
                <a:solidFill>
                  <a:schemeClr val="bg1"/>
                </a:solidFill>
                <a:effectLst>
                  <a:outerShdw blurRad="38100" dist="38100" dir="2700000" algn="tl">
                    <a:srgbClr val="000000">
                      <a:alpha val="43137"/>
                    </a:srgbClr>
                  </a:outerShdw>
                </a:effectLst>
                <a:latin typeface="Source Sans Pro Semibold" charset="0"/>
                <a:ea typeface="Source Sans Pro Semibold" charset="0"/>
                <a:cs typeface="Source Sans Pro Semibold" charset="0"/>
              </a:rPr>
              <a:t>Marten Toxopeus</a:t>
            </a:r>
          </a:p>
          <a:p>
            <a:pPr algn="ctr"/>
            <a:r>
              <a:rPr lang="nl-NL" sz="2600" b="1" dirty="0">
                <a:solidFill>
                  <a:schemeClr val="bg1"/>
                </a:solidFill>
                <a:latin typeface="Source Sans Pro Semibold" charset="0"/>
                <a:ea typeface="Source Sans Pro Semibold" charset="0"/>
                <a:cs typeface="Source Sans Pro Semibold" charset="0"/>
                <a:hlinkClick r:id="rId6"/>
              </a:rPr>
              <a:t>m.e.toxopeus@utwente.nl</a:t>
            </a:r>
            <a:r>
              <a:rPr lang="nl-NL" sz="2600" b="1" dirty="0">
                <a:solidFill>
                  <a:schemeClr val="bg1"/>
                </a:solidFill>
                <a:latin typeface="Source Sans Pro Semibold" charset="0"/>
                <a:ea typeface="Source Sans Pro Semibold" charset="0"/>
                <a:cs typeface="Source Sans Pro Semibold" charset="0"/>
              </a:rPr>
              <a:t> </a:t>
            </a:r>
          </a:p>
        </p:txBody>
      </p:sp>
      <p:pic>
        <p:nvPicPr>
          <p:cNvPr id="8" name="Afbeelding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1915" y="5424164"/>
            <a:ext cx="2114085" cy="798848"/>
          </a:xfrm>
          <a:prstGeom prst="rect">
            <a:avLst/>
          </a:prstGeom>
        </p:spPr>
      </p:pic>
    </p:spTree>
    <p:extLst>
      <p:ext uri="{BB962C8B-B14F-4D97-AF65-F5344CB8AC3E}">
        <p14:creationId xmlns:p14="http://schemas.microsoft.com/office/powerpoint/2010/main" val="4054861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12" y="-34057"/>
            <a:ext cx="4761411" cy="6858000"/>
          </a:xfrm>
          <a:prstGeom prst="rect">
            <a:avLst/>
          </a:prstGeom>
        </p:spPr>
      </p:pic>
      <p:sp>
        <p:nvSpPr>
          <p:cNvPr id="6" name="Gelijkbenige driehoek 5"/>
          <p:cNvSpPr/>
          <p:nvPr/>
        </p:nvSpPr>
        <p:spPr>
          <a:xfrm rot="15374768">
            <a:off x="1576626" y="242977"/>
            <a:ext cx="4198281" cy="4112498"/>
          </a:xfrm>
          <a:prstGeom prst="triangle">
            <a:avLst/>
          </a:prstGeom>
          <a:solidFill>
            <a:schemeClr val="accent1">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7" name="Gelijkbenige driehoek 6"/>
          <p:cNvSpPr/>
          <p:nvPr/>
        </p:nvSpPr>
        <p:spPr>
          <a:xfrm rot="14493644">
            <a:off x="712388" y="4122550"/>
            <a:ext cx="6550116" cy="3384412"/>
          </a:xfrm>
          <a:prstGeom prst="triangle">
            <a:avLst/>
          </a:prstGeom>
          <a:solidFill>
            <a:schemeClr val="accent6">
              <a:lumMod val="20000"/>
              <a:lumOff val="80000"/>
              <a:alpha val="8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8" name="Rechthoek 7"/>
          <p:cNvSpPr/>
          <p:nvPr/>
        </p:nvSpPr>
        <p:spPr>
          <a:xfrm>
            <a:off x="2219328" y="2721349"/>
            <a:ext cx="7305675" cy="1347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9325" y="2843985"/>
            <a:ext cx="7143750" cy="1035844"/>
          </a:xfrm>
          <a:prstGeom prst="rect">
            <a:avLst/>
          </a:prstGeom>
        </p:spPr>
      </p:pic>
      <p:sp>
        <p:nvSpPr>
          <p:cNvPr id="3" name="Tekstvak 2"/>
          <p:cNvSpPr txBox="1"/>
          <p:nvPr/>
        </p:nvSpPr>
        <p:spPr>
          <a:xfrm>
            <a:off x="5079634" y="4068538"/>
            <a:ext cx="4936672" cy="461665"/>
          </a:xfrm>
          <a:prstGeom prst="rect">
            <a:avLst/>
          </a:prstGeom>
          <a:noFill/>
        </p:spPr>
        <p:txBody>
          <a:bodyPr wrap="square" rtlCol="0">
            <a:spAutoFit/>
          </a:bodyPr>
          <a:lstStyle/>
          <a:p>
            <a:r>
              <a:rPr lang="nl-NL" sz="2400" dirty="0" err="1">
                <a:latin typeface="Eras Light ITC" panose="020B0402030504020804" pitchFamily="34" charset="0"/>
              </a:rPr>
              <a:t>Your</a:t>
            </a:r>
            <a:r>
              <a:rPr lang="nl-NL" sz="2400" dirty="0">
                <a:latin typeface="Eras Light ITC" panose="020B0402030504020804" pitchFamily="34" charset="0"/>
              </a:rPr>
              <a:t> </a:t>
            </a:r>
            <a:r>
              <a:rPr lang="nl-NL" sz="2400" dirty="0" err="1">
                <a:latin typeface="Eras Light ITC" panose="020B0402030504020804" pitchFamily="34" charset="0"/>
              </a:rPr>
              <a:t>Conscious</a:t>
            </a:r>
            <a:r>
              <a:rPr lang="nl-NL" sz="2400" dirty="0">
                <a:latin typeface="Eras Light ITC" panose="020B0402030504020804" pitchFamily="34" charset="0"/>
              </a:rPr>
              <a:t> </a:t>
            </a:r>
            <a:r>
              <a:rPr lang="nl-NL" sz="2400" dirty="0" err="1">
                <a:latin typeface="Eras Light ITC" panose="020B0402030504020804" pitchFamily="34" charset="0"/>
              </a:rPr>
              <a:t>Clothing</a:t>
            </a:r>
            <a:r>
              <a:rPr lang="nl-NL" sz="2400" dirty="0">
                <a:latin typeface="Eras Light ITC" panose="020B0402030504020804" pitchFamily="34" charset="0"/>
              </a:rPr>
              <a:t> Platform</a:t>
            </a:r>
          </a:p>
        </p:txBody>
      </p:sp>
    </p:spTree>
    <p:extLst>
      <p:ext uri="{BB962C8B-B14F-4D97-AF65-F5344CB8AC3E}">
        <p14:creationId xmlns:p14="http://schemas.microsoft.com/office/powerpoint/2010/main" val="2794647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air trade sewing factory"/>
          <p:cNvPicPr>
            <a:picLocks noChangeAspect="1" noChangeArrowheads="1"/>
          </p:cNvPicPr>
          <p:nvPr/>
        </p:nvPicPr>
        <p:blipFill rotWithShape="1">
          <a:blip r:embed="rId2">
            <a:extLst>
              <a:ext uri="{28A0092B-C50C-407E-A947-70E740481C1C}">
                <a14:useLocalDpi xmlns:a14="http://schemas.microsoft.com/office/drawing/2010/main" val="0"/>
              </a:ext>
            </a:extLst>
          </a:blip>
          <a:srcRect l="-474" t="-7645" r="9576" b="-5569"/>
          <a:stretch/>
        </p:blipFill>
        <p:spPr bwMode="auto">
          <a:xfrm>
            <a:off x="38748" y="-622611"/>
            <a:ext cx="9486253" cy="7880661"/>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38748" y="-163626"/>
            <a:ext cx="9486253" cy="7021626"/>
          </a:xfrm>
          <a:prstGeom prst="rect">
            <a:avLst/>
          </a:prstGeom>
          <a:solidFill>
            <a:schemeClr val="bg2">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4" name="Tekstvak 3"/>
          <p:cNvSpPr txBox="1"/>
          <p:nvPr/>
        </p:nvSpPr>
        <p:spPr>
          <a:xfrm>
            <a:off x="1295400" y="1828800"/>
            <a:ext cx="7338060" cy="2862322"/>
          </a:xfrm>
          <a:prstGeom prst="rect">
            <a:avLst/>
          </a:prstGeom>
          <a:noFill/>
        </p:spPr>
        <p:txBody>
          <a:bodyPr wrap="square" rtlCol="0">
            <a:spAutoFit/>
          </a:bodyPr>
          <a:lstStyle/>
          <a:p>
            <a:pPr algn="ctr"/>
            <a:r>
              <a:rPr lang="nl-NL" sz="6000" dirty="0">
                <a:latin typeface="Eras Light ITC" panose="020B0402030504020804" pitchFamily="34" charset="0"/>
              </a:rPr>
              <a:t>Waarom is eerlijke en duurzame kleding zo belangrijk?</a:t>
            </a:r>
          </a:p>
        </p:txBody>
      </p:sp>
    </p:spTree>
    <p:extLst>
      <p:ext uri="{BB962C8B-B14F-4D97-AF65-F5344CB8AC3E}">
        <p14:creationId xmlns:p14="http://schemas.microsoft.com/office/powerpoint/2010/main" val="3687767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6"/>
          </p:nvPr>
        </p:nvSpPr>
        <p:spPr/>
        <p:txBody>
          <a:bodyPr/>
          <a:lstStyle/>
          <a:p>
            <a:pPr lvl="0"/>
            <a:r>
              <a:rPr lang="nl-NL" dirty="0"/>
              <a:t>Meet </a:t>
            </a:r>
            <a:r>
              <a:rPr lang="nl-NL" dirty="0" err="1"/>
              <a:t>and</a:t>
            </a:r>
            <a:r>
              <a:rPr lang="nl-NL" dirty="0"/>
              <a:t> Greet  6 februari 2018</a:t>
            </a:r>
          </a:p>
          <a:p>
            <a:endParaRPr lang="nl-NL" dirty="0"/>
          </a:p>
          <a:p>
            <a:endParaRPr lang="nl-NL" dirty="0"/>
          </a:p>
        </p:txBody>
      </p:sp>
      <p:sp>
        <p:nvSpPr>
          <p:cNvPr id="4" name="Tijdelijke aanduiding voor tekst 3"/>
          <p:cNvSpPr>
            <a:spLocks noGrp="1"/>
          </p:cNvSpPr>
          <p:nvPr>
            <p:ph type="body" sz="quarter" idx="10"/>
          </p:nvPr>
        </p:nvSpPr>
        <p:spPr>
          <a:xfrm>
            <a:off x="0" y="0"/>
            <a:ext cx="6664279" cy="940020"/>
          </a:xfrm>
        </p:spPr>
        <p:txBody>
          <a:bodyPr/>
          <a:lstStyle/>
          <a:p>
            <a:r>
              <a:rPr lang="nl-NL" sz="2400" dirty="0"/>
              <a:t>En hier staan we dan…</a:t>
            </a:r>
          </a:p>
          <a:p>
            <a:pPr algn="ctr"/>
            <a:r>
              <a:rPr lang="nl-NL" sz="2400" dirty="0"/>
              <a:t>….de MLGB netwerkgroep !</a:t>
            </a:r>
          </a:p>
        </p:txBody>
      </p:sp>
      <p:grpSp>
        <p:nvGrpSpPr>
          <p:cNvPr id="26" name="Groep 25"/>
          <p:cNvGrpSpPr>
            <a:grpSpLocks noChangeAspect="1"/>
          </p:cNvGrpSpPr>
          <p:nvPr/>
        </p:nvGrpSpPr>
        <p:grpSpPr>
          <a:xfrm>
            <a:off x="1022324" y="918190"/>
            <a:ext cx="6626104" cy="4469470"/>
            <a:chOff x="344181" y="1312894"/>
            <a:chExt cx="7362338" cy="4966078"/>
          </a:xfrm>
        </p:grpSpPr>
        <p:grpSp>
          <p:nvGrpSpPr>
            <p:cNvPr id="24" name="Groep 23"/>
            <p:cNvGrpSpPr/>
            <p:nvPr/>
          </p:nvGrpSpPr>
          <p:grpSpPr>
            <a:xfrm>
              <a:off x="4040361" y="3709733"/>
              <a:ext cx="2390174" cy="927566"/>
              <a:chOff x="3986571" y="3935651"/>
              <a:chExt cx="2390174" cy="927566"/>
            </a:xfrm>
          </p:grpSpPr>
          <p:sp>
            <p:nvSpPr>
              <p:cNvPr id="23" name="Rechthoek 22"/>
              <p:cNvSpPr/>
              <p:nvPr/>
            </p:nvSpPr>
            <p:spPr>
              <a:xfrm>
                <a:off x="4022697" y="3946408"/>
                <a:ext cx="2343290" cy="87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12" name="Groep 11"/>
              <p:cNvGrpSpPr>
                <a:grpSpLocks noChangeAspect="1"/>
              </p:cNvGrpSpPr>
              <p:nvPr/>
            </p:nvGrpSpPr>
            <p:grpSpPr>
              <a:xfrm>
                <a:off x="3986571" y="3935651"/>
                <a:ext cx="2390174" cy="927566"/>
                <a:chOff x="3275559" y="2435193"/>
                <a:chExt cx="1925846" cy="747372"/>
              </a:xfrm>
            </p:grpSpPr>
            <p:pic>
              <p:nvPicPr>
                <p:cNvPr id="13" name="Afbeelding 12">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2" b="31705"/>
                <a:stretch/>
              </p:blipFill>
              <p:spPr>
                <a:xfrm>
                  <a:off x="3275559" y="2435193"/>
                  <a:ext cx="818938" cy="746671"/>
                </a:xfrm>
                <a:prstGeom prst="rect">
                  <a:avLst/>
                </a:prstGeom>
              </p:spPr>
            </p:pic>
            <p:pic>
              <p:nvPicPr>
                <p:cNvPr id="14" name="Afbeelding 13">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64629" b="1099"/>
                <a:stretch/>
              </p:blipFill>
              <p:spPr>
                <a:xfrm>
                  <a:off x="3964759" y="2541919"/>
                  <a:ext cx="1236646" cy="565809"/>
                </a:xfrm>
                <a:prstGeom prst="rect">
                  <a:avLst/>
                </a:prstGeom>
              </p:spPr>
            </p:pic>
            <p:sp>
              <p:nvSpPr>
                <p:cNvPr id="15" name="Afgeronde rechthoek 14"/>
                <p:cNvSpPr/>
                <p:nvPr/>
              </p:nvSpPr>
              <p:spPr>
                <a:xfrm>
                  <a:off x="4450247" y="2509044"/>
                  <a:ext cx="246836" cy="657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Afgeronde rechthoek 15"/>
                <p:cNvSpPr/>
                <p:nvPr/>
              </p:nvSpPr>
              <p:spPr>
                <a:xfrm>
                  <a:off x="3842138" y="3136244"/>
                  <a:ext cx="246836"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Afgeronde rechthoek 16"/>
                <p:cNvSpPr/>
                <p:nvPr/>
              </p:nvSpPr>
              <p:spPr>
                <a:xfrm>
                  <a:off x="3405246" y="3136846"/>
                  <a:ext cx="123418"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grpSp>
          <p:nvGrpSpPr>
            <p:cNvPr id="25" name="Groep 24"/>
            <p:cNvGrpSpPr/>
            <p:nvPr/>
          </p:nvGrpSpPr>
          <p:grpSpPr>
            <a:xfrm>
              <a:off x="344181" y="1312894"/>
              <a:ext cx="7362338" cy="4966078"/>
              <a:chOff x="344181" y="1560328"/>
              <a:chExt cx="7362338" cy="4966078"/>
            </a:xfrm>
          </p:grpSpPr>
          <p:pic>
            <p:nvPicPr>
              <p:cNvPr id="5" name="Picture 21" descr="Home">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801" b="14193"/>
              <a:stretch/>
            </p:blipFill>
            <p:spPr bwMode="auto">
              <a:xfrm>
                <a:off x="4082395" y="4895492"/>
                <a:ext cx="3561953" cy="865122"/>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hlinkClick r:id="rId6"/>
              </p:cNvPr>
              <p:cNvPicPr>
                <a:picLocks noChangeAspect="1"/>
              </p:cNvPicPr>
              <p:nvPr/>
            </p:nvPicPr>
            <p:blipFill rotWithShape="1">
              <a:blip r:embed="rId7">
                <a:extLst>
                  <a:ext uri="{28A0092B-C50C-407E-A947-70E740481C1C}">
                    <a14:useLocalDpi xmlns:a14="http://schemas.microsoft.com/office/drawing/2010/main" val="0"/>
                  </a:ext>
                </a:extLst>
              </a:blip>
              <a:srcRect r="35446"/>
              <a:stretch/>
            </p:blipFill>
            <p:spPr>
              <a:xfrm>
                <a:off x="4033455" y="1619035"/>
                <a:ext cx="2626369" cy="955043"/>
              </a:xfrm>
              <a:prstGeom prst="rect">
                <a:avLst/>
              </a:prstGeom>
              <a:solidFill>
                <a:schemeClr val="bg1"/>
              </a:solidFill>
              <a:ln>
                <a:noFill/>
              </a:ln>
            </p:spPr>
          </p:pic>
          <p:pic>
            <p:nvPicPr>
              <p:cNvPr id="7" name="Picture 26">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4715" y="5800275"/>
                <a:ext cx="2086938" cy="67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p:cNvPicPr>
                <a:picLocks noChangeAspect="1"/>
              </p:cNvPicPr>
              <p:nvPr/>
            </p:nvPicPr>
            <p:blipFill>
              <a:blip r:embed="rId10" cstate="print">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2833840" y="5841853"/>
                <a:ext cx="920219" cy="684553"/>
              </a:xfrm>
              <a:prstGeom prst="rect">
                <a:avLst/>
              </a:prstGeom>
            </p:spPr>
          </p:pic>
          <p:pic>
            <p:nvPicPr>
              <p:cNvPr id="9" name="Afbeelding 8"/>
              <p:cNvPicPr>
                <a:picLocks noChangeAspect="1"/>
              </p:cNvPicPr>
              <p:nvPr/>
            </p:nvPicPr>
            <p:blipFill rotWithShape="1">
              <a:blip r:embed="rId11">
                <a:extLst>
                  <a:ext uri="{28A0092B-C50C-407E-A947-70E740481C1C}">
                    <a14:useLocalDpi xmlns:a14="http://schemas.microsoft.com/office/drawing/2010/main" val="0"/>
                  </a:ext>
                </a:extLst>
              </a:blip>
              <a:srcRect l="19167" t="5000" r="9167" b="11667"/>
              <a:stretch/>
            </p:blipFill>
            <p:spPr bwMode="auto">
              <a:xfrm>
                <a:off x="2759233" y="1560328"/>
                <a:ext cx="927332" cy="1078298"/>
              </a:xfrm>
              <a:prstGeom prst="rect">
                <a:avLst/>
              </a:prstGeom>
              <a:ln>
                <a:noFill/>
              </a:ln>
              <a:extLst>
                <a:ext uri="{53640926-AAD7-44D8-BBD7-CCE9431645EC}">
                  <a14:shadowObscured xmlns:a14="http://schemas.microsoft.com/office/drawing/2010/main"/>
                </a:ext>
              </a:extLst>
            </p:spPr>
          </p:pic>
          <p:pic>
            <p:nvPicPr>
              <p:cNvPr id="10" name="Afbeelding 9"/>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833840" y="3962459"/>
                <a:ext cx="915060" cy="879315"/>
              </a:xfrm>
              <a:prstGeom prst="rect">
                <a:avLst/>
              </a:prstGeom>
            </p:spPr>
          </p:pic>
          <p:pic>
            <p:nvPicPr>
              <p:cNvPr id="11" name="Afbeelding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119" b="68814" l="57172" r="94877">
                            <a14:foregroundMark x1="63320" y1="61356" x2="63320" y2="61356"/>
                            <a14:foregroundMark x1="63730" y1="57966" x2="63730" y2="57966"/>
                            <a14:foregroundMark x1="84426" y1="63390" x2="84426" y2="63390"/>
                            <a14:foregroundMark x1="82582" y1="61356" x2="82582" y2="61356"/>
                            <a14:foregroundMark x1="84221" y1="56271" x2="84221" y2="56271"/>
                            <a14:foregroundMark x1="82787" y1="55593" x2="82787" y2="55593"/>
                            <a14:foregroundMark x1="82172" y1="54576" x2="82172" y2="54576"/>
                            <a14:foregroundMark x1="80943" y1="59322" x2="80943" y2="59322"/>
                            <a14:foregroundMark x1="80328" y1="66780" x2="80328" y2="66780"/>
                            <a14:foregroundMark x1="78893" y1="66780" x2="78893" y2="66780"/>
                            <a14:foregroundMark x1="71311" y1="67797" x2="71311" y2="67797"/>
                            <a14:foregroundMark x1="67623" y1="67458" x2="67623" y2="67458"/>
                            <a14:foregroundMark x1="63320" y1="65424" x2="63320" y2="65424"/>
                            <a14:foregroundMark x1="62910" y1="62373" x2="62910" y2="62373"/>
                            <a14:foregroundMark x1="60041" y1="64746" x2="60041" y2="64746"/>
                            <a14:foregroundMark x1="57377" y1="66780" x2="57377" y2="66780"/>
                            <a14:foregroundMark x1="87090" y1="67458" x2="87090" y2="67458"/>
                            <a14:foregroundMark x1="90574" y1="65763" x2="90574" y2="65763"/>
                            <a14:foregroundMark x1="92828" y1="65085" x2="92828" y2="65085"/>
                            <a14:foregroundMark x1="93852" y1="62712" x2="93852" y2="62712"/>
                            <a14:foregroundMark x1="93443" y1="57966" x2="93443" y2="57966"/>
                            <a14:foregroundMark x1="93648" y1="57966" x2="93648" y2="57966"/>
                            <a14:foregroundMark x1="93648" y1="67119" x2="93648" y2="67119"/>
                          </a14:backgroundRemoval>
                        </a14:imgEffect>
                        <a14:imgEffect>
                          <a14:brightnessContrast bright="20000"/>
                        </a14:imgEffect>
                      </a14:imgLayer>
                    </a14:imgProps>
                  </a:ext>
                  <a:ext uri="{28A0092B-C50C-407E-A947-70E740481C1C}">
                    <a14:useLocalDpi xmlns:a14="http://schemas.microsoft.com/office/drawing/2010/main" val="0"/>
                  </a:ext>
                </a:extLst>
              </a:blip>
              <a:srcRect l="55569" t="4540" r="5459" b="30624"/>
              <a:stretch/>
            </p:blipFill>
            <p:spPr bwMode="auto">
              <a:xfrm>
                <a:off x="2657918" y="2701923"/>
                <a:ext cx="1185707" cy="1192458"/>
              </a:xfrm>
              <a:prstGeom prst="rect">
                <a:avLst/>
              </a:prstGeom>
              <a:ln>
                <a:noFill/>
              </a:ln>
              <a:extLst>
                <a:ext uri="{53640926-AAD7-44D8-BBD7-CCE9431645EC}">
                  <a14:shadowObscured xmlns:a14="http://schemas.microsoft.com/office/drawing/2010/main"/>
                </a:ext>
              </a:extLst>
            </p:spPr>
          </p:pic>
          <p:pic>
            <p:nvPicPr>
              <p:cNvPr id="18" name="Picture 2" descr="http://venrayenergiezuinig.nl/wp-content/uploads/2016/08/logo.png">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65721" y="2851331"/>
                <a:ext cx="1113710" cy="993310"/>
              </a:xfrm>
              <a:prstGeom prst="rect">
                <a:avLst/>
              </a:prstGeom>
              <a:solidFill>
                <a:schemeClr val="bg1"/>
              </a:solidFill>
              <a:extLst/>
            </p:spPr>
          </p:pic>
          <p:pic>
            <p:nvPicPr>
              <p:cNvPr id="19" name="Picture 4" descr="logomilicon"/>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4181" y="2734197"/>
                <a:ext cx="2282547" cy="920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Logo Energyport Peelland"/>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23745" y="2872848"/>
                <a:ext cx="2482774" cy="781977"/>
              </a:xfrm>
              <a:prstGeom prst="rect">
                <a:avLst/>
              </a:prstGeom>
              <a:noFill/>
              <a:extLst>
                <a:ext uri="{909E8E84-426E-40DD-AFC4-6F175D3DCCD1}">
                  <a14:hiddenFill xmlns:a14="http://schemas.microsoft.com/office/drawing/2010/main">
                    <a:solidFill>
                      <a:srgbClr val="FFFFFF"/>
                    </a:solidFill>
                  </a14:hiddenFill>
                </a:ext>
              </a:extLst>
            </p:spPr>
          </p:pic>
          <p:pic>
            <p:nvPicPr>
              <p:cNvPr id="21" name="Afbeelding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815604" y="4979105"/>
                <a:ext cx="1000125" cy="742950"/>
              </a:xfrm>
              <a:prstGeom prst="rect">
                <a:avLst/>
              </a:prstGeom>
            </p:spPr>
          </p:pic>
        </p:grpSp>
      </p:grpSp>
      <p:grpSp>
        <p:nvGrpSpPr>
          <p:cNvPr id="27" name="Groep 26"/>
          <p:cNvGrpSpPr/>
          <p:nvPr/>
        </p:nvGrpSpPr>
        <p:grpSpPr>
          <a:xfrm>
            <a:off x="338305" y="5529805"/>
            <a:ext cx="3659891" cy="857468"/>
            <a:chOff x="1785541" y="5606878"/>
            <a:chExt cx="3659891" cy="857468"/>
          </a:xfrm>
        </p:grpSpPr>
        <p:pic>
          <p:nvPicPr>
            <p:cNvPr id="28" name="Afbeelding 27">
              <a:hlinkClick r:id="rId21"/>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85541" y="5628394"/>
              <a:ext cx="2677141" cy="736213"/>
            </a:xfrm>
            <a:prstGeom prst="rect">
              <a:avLst/>
            </a:prstGeom>
          </p:spPr>
        </p:pic>
        <p:pic>
          <p:nvPicPr>
            <p:cNvPr id="29" name="Afbeelding 28"/>
            <p:cNvPicPr>
              <a:picLocks noChangeAspect="1"/>
            </p:cNvPicPr>
            <p:nvPr/>
          </p:nvPicPr>
          <p:blipFill rotWithShape="1">
            <a:blip r:embed="rId23" cstate="print">
              <a:duotone>
                <a:schemeClr val="accent1">
                  <a:shade val="45000"/>
                  <a:satMod val="135000"/>
                </a:schemeClr>
                <a:prstClr val="white"/>
              </a:duotone>
              <a:extLst>
                <a:ext uri="{28A0092B-C50C-407E-A947-70E740481C1C}">
                  <a14:useLocalDpi xmlns:a14="http://schemas.microsoft.com/office/drawing/2010/main" val="0"/>
                </a:ext>
              </a:extLst>
            </a:blip>
            <a:srcRect l="24112" t="6442" r="26074" b="31328"/>
            <a:stretch/>
          </p:blipFill>
          <p:spPr bwMode="auto">
            <a:xfrm>
              <a:off x="4767119" y="5606878"/>
              <a:ext cx="678313" cy="857468"/>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74229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ana plaza"/>
          <p:cNvPicPr>
            <a:picLocks noChangeAspect="1" noChangeArrowheads="1"/>
          </p:cNvPicPr>
          <p:nvPr/>
        </p:nvPicPr>
        <p:blipFill rotWithShape="1">
          <a:blip r:embed="rId3">
            <a:extLst>
              <a:ext uri="{28A0092B-C50C-407E-A947-70E740481C1C}">
                <a14:useLocalDpi xmlns:a14="http://schemas.microsoft.com/office/drawing/2010/main" val="0"/>
              </a:ext>
            </a:extLst>
          </a:blip>
          <a:srcRect l="27353" t="-395" r="28651" b="-395"/>
          <a:stretch/>
        </p:blipFill>
        <p:spPr bwMode="auto">
          <a:xfrm>
            <a:off x="352426" y="-54591"/>
            <a:ext cx="4566285" cy="69740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fashion pollution"/>
          <p:cNvPicPr>
            <a:picLocks noChangeAspect="1" noChangeArrowheads="1"/>
          </p:cNvPicPr>
          <p:nvPr/>
        </p:nvPicPr>
        <p:blipFill rotWithShape="1">
          <a:blip r:embed="rId4">
            <a:extLst>
              <a:ext uri="{28A0092B-C50C-407E-A947-70E740481C1C}">
                <a14:useLocalDpi xmlns:a14="http://schemas.microsoft.com/office/drawing/2010/main" val="0"/>
              </a:ext>
            </a:extLst>
          </a:blip>
          <a:srcRect l="22870" r="33067"/>
          <a:stretch/>
        </p:blipFill>
        <p:spPr bwMode="auto">
          <a:xfrm>
            <a:off x="4924865" y="-144576"/>
            <a:ext cx="4628271" cy="7002576"/>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4890574" y="-26721"/>
            <a:ext cx="4634426" cy="6912591"/>
          </a:xfrm>
          <a:prstGeom prst="rect">
            <a:avLst/>
          </a:prstGeom>
          <a:solidFill>
            <a:schemeClr val="bg2">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5" name="Rechthoek 4"/>
          <p:cNvSpPr/>
          <p:nvPr/>
        </p:nvSpPr>
        <p:spPr>
          <a:xfrm>
            <a:off x="278574" y="-54591"/>
            <a:ext cx="4640136" cy="6974006"/>
          </a:xfrm>
          <a:prstGeom prst="rect">
            <a:avLst/>
          </a:prstGeom>
          <a:solidFill>
            <a:schemeClr val="bg2">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6" name="Tekstvak 5"/>
          <p:cNvSpPr txBox="1"/>
          <p:nvPr/>
        </p:nvSpPr>
        <p:spPr>
          <a:xfrm>
            <a:off x="513873" y="2126270"/>
            <a:ext cx="4186238" cy="3416320"/>
          </a:xfrm>
          <a:prstGeom prst="rect">
            <a:avLst/>
          </a:prstGeom>
          <a:noFill/>
        </p:spPr>
        <p:txBody>
          <a:bodyPr wrap="square" rtlCol="0">
            <a:spAutoFit/>
          </a:bodyPr>
          <a:lstStyle/>
          <a:p>
            <a:pPr algn="just"/>
            <a:r>
              <a:rPr lang="nl-NL" sz="3600" dirty="0">
                <a:latin typeface="Eras Light ITC" panose="020B0402030504020804" pitchFamily="34" charset="0"/>
              </a:rPr>
              <a:t>De mode industrie is de op één na meest vervuilende industrie in de wereld. Alleen de olie industrie is vervuilender.</a:t>
            </a:r>
          </a:p>
        </p:txBody>
      </p:sp>
      <p:sp>
        <p:nvSpPr>
          <p:cNvPr id="8" name="Tekstvak 7"/>
          <p:cNvSpPr txBox="1"/>
          <p:nvPr/>
        </p:nvSpPr>
        <p:spPr>
          <a:xfrm>
            <a:off x="444124" y="712675"/>
            <a:ext cx="4186238" cy="646331"/>
          </a:xfrm>
          <a:prstGeom prst="rect">
            <a:avLst/>
          </a:prstGeom>
          <a:noFill/>
        </p:spPr>
        <p:txBody>
          <a:bodyPr wrap="square" rtlCol="0">
            <a:spAutoFit/>
          </a:bodyPr>
          <a:lstStyle/>
          <a:p>
            <a:pPr algn="just"/>
            <a:r>
              <a:rPr lang="nl-NL" sz="3600" dirty="0">
                <a:latin typeface="Eras Light ITC" panose="020B0402030504020804" pitchFamily="34" charset="0"/>
              </a:rPr>
              <a:t>Waarom duurzaam?</a:t>
            </a:r>
          </a:p>
        </p:txBody>
      </p:sp>
      <p:sp>
        <p:nvSpPr>
          <p:cNvPr id="10" name="Tekstvak 9"/>
          <p:cNvSpPr txBox="1"/>
          <p:nvPr/>
        </p:nvSpPr>
        <p:spPr>
          <a:xfrm>
            <a:off x="5128738" y="712675"/>
            <a:ext cx="4186238" cy="646331"/>
          </a:xfrm>
          <a:prstGeom prst="rect">
            <a:avLst/>
          </a:prstGeom>
          <a:noFill/>
        </p:spPr>
        <p:txBody>
          <a:bodyPr wrap="square" rtlCol="0">
            <a:spAutoFit/>
          </a:bodyPr>
          <a:lstStyle/>
          <a:p>
            <a:pPr algn="just"/>
            <a:r>
              <a:rPr lang="nl-NL" sz="3600" dirty="0">
                <a:latin typeface="Eras Light ITC" panose="020B0402030504020804" pitchFamily="34" charset="0"/>
              </a:rPr>
              <a:t>Waarom eerlijk?</a:t>
            </a:r>
          </a:p>
        </p:txBody>
      </p:sp>
      <p:sp>
        <p:nvSpPr>
          <p:cNvPr id="11" name="Tekstvak 10"/>
          <p:cNvSpPr txBox="1"/>
          <p:nvPr/>
        </p:nvSpPr>
        <p:spPr>
          <a:xfrm>
            <a:off x="5128738" y="1970970"/>
            <a:ext cx="4186238" cy="3970318"/>
          </a:xfrm>
          <a:prstGeom prst="rect">
            <a:avLst/>
          </a:prstGeom>
          <a:noFill/>
        </p:spPr>
        <p:txBody>
          <a:bodyPr wrap="square" rtlCol="0">
            <a:spAutoFit/>
          </a:bodyPr>
          <a:lstStyle/>
          <a:p>
            <a:pPr algn="just"/>
            <a:r>
              <a:rPr lang="nl-NL" sz="3600" dirty="0">
                <a:latin typeface="Eras Light ITC" panose="020B0402030504020804" pitchFamily="34" charset="0"/>
              </a:rPr>
              <a:t>30 miljoen mensen zijn werkzaam in de kleding industrie en worden uitgebuit, zodat wij elke dag iets nieuws kunnen dragen.</a:t>
            </a:r>
          </a:p>
        </p:txBody>
      </p:sp>
      <p:pic>
        <p:nvPicPr>
          <p:cNvPr id="12" name="Picture 2" descr="Image result for rana plaza"/>
          <p:cNvPicPr>
            <a:picLocks noChangeAspect="1" noChangeArrowheads="1"/>
          </p:cNvPicPr>
          <p:nvPr/>
        </p:nvPicPr>
        <p:blipFill rotWithShape="1">
          <a:blip r:embed="rId3">
            <a:extLst>
              <a:ext uri="{28A0092B-C50C-407E-A947-70E740481C1C}">
                <a14:useLocalDpi xmlns:a14="http://schemas.microsoft.com/office/drawing/2010/main" val="0"/>
              </a:ext>
            </a:extLst>
          </a:blip>
          <a:srcRect l="27353" t="-395" r="28651" b="-395"/>
          <a:stretch/>
        </p:blipFill>
        <p:spPr bwMode="auto">
          <a:xfrm>
            <a:off x="346272" y="-54591"/>
            <a:ext cx="4566285" cy="6974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88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1410" y="23928"/>
            <a:ext cx="7886700" cy="1325563"/>
          </a:xfrm>
        </p:spPr>
        <p:txBody>
          <a:bodyPr>
            <a:normAutofit/>
          </a:bodyPr>
          <a:lstStyle/>
          <a:p>
            <a:r>
              <a:rPr lang="nl-NL" sz="4000" dirty="0">
                <a:latin typeface="Eras Light ITC" panose="020B0402030504020804" pitchFamily="34" charset="0"/>
              </a:rPr>
              <a:t>Waarom wordt er zo weinig duurzaam en eerlijk gekocht?</a:t>
            </a:r>
          </a:p>
        </p:txBody>
      </p:sp>
      <p:cxnSp>
        <p:nvCxnSpPr>
          <p:cNvPr id="5" name="Rechte verbindingslijn 4"/>
          <p:cNvCxnSpPr/>
          <p:nvPr/>
        </p:nvCxnSpPr>
        <p:spPr>
          <a:xfrm>
            <a:off x="373356" y="1282895"/>
            <a:ext cx="9238119"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6" name="Tekstvak 5"/>
          <p:cNvSpPr txBox="1"/>
          <p:nvPr/>
        </p:nvSpPr>
        <p:spPr>
          <a:xfrm>
            <a:off x="900466" y="1790764"/>
            <a:ext cx="4107124" cy="954107"/>
          </a:xfrm>
          <a:prstGeom prst="rect">
            <a:avLst/>
          </a:prstGeom>
          <a:noFill/>
        </p:spPr>
        <p:txBody>
          <a:bodyPr wrap="square" rtlCol="0">
            <a:spAutoFit/>
          </a:bodyPr>
          <a:lstStyle/>
          <a:p>
            <a:r>
              <a:rPr lang="nl-NL" sz="2800" dirty="0">
                <a:latin typeface="Eras Light ITC" panose="020B0402030504020804" pitchFamily="34" charset="0"/>
              </a:rPr>
              <a:t>Eerlijke en duurzame mode is moeilijk te vinden</a:t>
            </a: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648" y="3144511"/>
            <a:ext cx="1776616" cy="1889058"/>
          </a:xfrm>
          <a:prstGeom prst="rect">
            <a:avLst/>
          </a:prstGeom>
        </p:spPr>
      </p:pic>
      <p:pic>
        <p:nvPicPr>
          <p:cNvPr id="11" name="Afbeelding 10"/>
          <p:cNvPicPr>
            <a:picLocks noChangeAspect="1"/>
          </p:cNvPicPr>
          <p:nvPr/>
        </p:nvPicPr>
        <p:blipFill>
          <a:blip r:embed="rId3"/>
          <a:stretch>
            <a:fillRect/>
          </a:stretch>
        </p:blipFill>
        <p:spPr>
          <a:xfrm>
            <a:off x="6590519" y="1463115"/>
            <a:ext cx="1514475" cy="1952625"/>
          </a:xfrm>
          <a:prstGeom prst="rect">
            <a:avLst/>
          </a:prstGeom>
        </p:spPr>
      </p:pic>
      <p:sp>
        <p:nvSpPr>
          <p:cNvPr id="12" name="Tekstvak 11"/>
          <p:cNvSpPr txBox="1"/>
          <p:nvPr/>
        </p:nvSpPr>
        <p:spPr>
          <a:xfrm>
            <a:off x="5294194" y="3461856"/>
            <a:ext cx="4107124" cy="954107"/>
          </a:xfrm>
          <a:prstGeom prst="rect">
            <a:avLst/>
          </a:prstGeom>
          <a:noFill/>
        </p:spPr>
        <p:txBody>
          <a:bodyPr wrap="square" rtlCol="0">
            <a:spAutoFit/>
          </a:bodyPr>
          <a:lstStyle/>
          <a:p>
            <a:r>
              <a:rPr lang="nl-NL" sz="2800" dirty="0">
                <a:latin typeface="Eras Light ITC" panose="020B0402030504020804" pitchFamily="34" charset="0"/>
              </a:rPr>
              <a:t>Je weet niet zeker of het écht duurzaam is</a:t>
            </a:r>
          </a:p>
        </p:txBody>
      </p:sp>
      <p:sp>
        <p:nvSpPr>
          <p:cNvPr id="13" name="Tekstvak 12"/>
          <p:cNvSpPr txBox="1"/>
          <p:nvPr/>
        </p:nvSpPr>
        <p:spPr>
          <a:xfrm>
            <a:off x="6658543" y="4642010"/>
            <a:ext cx="1378424" cy="2215991"/>
          </a:xfrm>
          <a:prstGeom prst="rect">
            <a:avLst/>
          </a:prstGeom>
          <a:noFill/>
        </p:spPr>
        <p:txBody>
          <a:bodyPr wrap="square" rtlCol="0">
            <a:spAutoFit/>
          </a:bodyPr>
          <a:lstStyle/>
          <a:p>
            <a:r>
              <a:rPr lang="nl-NL" sz="13800" dirty="0">
                <a:solidFill>
                  <a:srgbClr val="56DAB1"/>
                </a:solidFill>
                <a:latin typeface="Eras Demi ITC" panose="020B0805030504020804" pitchFamily="34" charset="0"/>
              </a:rPr>
              <a:t>$</a:t>
            </a:r>
          </a:p>
        </p:txBody>
      </p:sp>
      <p:sp>
        <p:nvSpPr>
          <p:cNvPr id="14" name="Tekstvak 13"/>
          <p:cNvSpPr txBox="1"/>
          <p:nvPr/>
        </p:nvSpPr>
        <p:spPr>
          <a:xfrm>
            <a:off x="777636" y="5415396"/>
            <a:ext cx="4107124" cy="954107"/>
          </a:xfrm>
          <a:prstGeom prst="rect">
            <a:avLst/>
          </a:prstGeom>
          <a:noFill/>
        </p:spPr>
        <p:txBody>
          <a:bodyPr wrap="square" rtlCol="0">
            <a:spAutoFit/>
          </a:bodyPr>
          <a:lstStyle/>
          <a:p>
            <a:r>
              <a:rPr lang="nl-NL" sz="2800" dirty="0">
                <a:latin typeface="Eras Light ITC" panose="020B0402030504020804" pitchFamily="34" charset="0"/>
              </a:rPr>
              <a:t>Duurzame kleding is vaak erg duur.</a:t>
            </a:r>
          </a:p>
        </p:txBody>
      </p:sp>
    </p:spTree>
    <p:extLst>
      <p:ext uri="{BB962C8B-B14F-4D97-AF65-F5344CB8AC3E}">
        <p14:creationId xmlns:p14="http://schemas.microsoft.com/office/powerpoint/2010/main" val="276418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0259" y="45236"/>
            <a:ext cx="7886700" cy="1325563"/>
          </a:xfrm>
        </p:spPr>
        <p:txBody>
          <a:bodyPr/>
          <a:lstStyle/>
          <a:p>
            <a:r>
              <a:rPr lang="nl-NL">
                <a:latin typeface="Eras Light ITC" panose="020B0402030504020804" pitchFamily="34" charset="0"/>
              </a:rPr>
              <a:t>Wat vindt </a:t>
            </a:r>
            <a:r>
              <a:rPr lang="nl-NL" dirty="0">
                <a:latin typeface="Eras Light ITC" panose="020B0402030504020804" pitchFamily="34" charset="0"/>
              </a:rPr>
              <a:t>de consument?</a:t>
            </a:r>
          </a:p>
        </p:txBody>
      </p:sp>
      <p:grpSp>
        <p:nvGrpSpPr>
          <p:cNvPr id="582" name="Groep 581"/>
          <p:cNvGrpSpPr/>
          <p:nvPr/>
        </p:nvGrpSpPr>
        <p:grpSpPr>
          <a:xfrm>
            <a:off x="870259" y="2756656"/>
            <a:ext cx="3138132" cy="3182643"/>
            <a:chOff x="598566" y="2035479"/>
            <a:chExt cx="3600055" cy="4243521"/>
          </a:xfrm>
        </p:grpSpPr>
        <p:sp>
          <p:nvSpPr>
            <p:cNvPr id="566" name="Rechthoek 565"/>
            <p:cNvSpPr/>
            <p:nvPr/>
          </p:nvSpPr>
          <p:spPr>
            <a:xfrm>
              <a:off x="1460501" y="4258890"/>
              <a:ext cx="624114" cy="1620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567" name="Rechthoek 566"/>
            <p:cNvSpPr/>
            <p:nvPr/>
          </p:nvSpPr>
          <p:spPr>
            <a:xfrm>
              <a:off x="2303235" y="3610890"/>
              <a:ext cx="624113" cy="2268000"/>
            </a:xfrm>
            <a:prstGeom prst="rect">
              <a:avLst/>
            </a:prstGeom>
            <a:solidFill>
              <a:srgbClr val="56DAB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568" name="Rechthoek 567"/>
            <p:cNvSpPr/>
            <p:nvPr/>
          </p:nvSpPr>
          <p:spPr>
            <a:xfrm>
              <a:off x="3145969" y="3232890"/>
              <a:ext cx="624114" cy="2646000"/>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4" name="Tekstvak 3"/>
            <p:cNvSpPr txBox="1"/>
            <p:nvPr/>
          </p:nvSpPr>
          <p:spPr>
            <a:xfrm>
              <a:off x="1416958" y="5878888"/>
              <a:ext cx="822777" cy="400109"/>
            </a:xfrm>
            <a:prstGeom prst="rect">
              <a:avLst/>
            </a:prstGeom>
            <a:noFill/>
          </p:spPr>
          <p:txBody>
            <a:bodyPr wrap="square" rtlCol="0">
              <a:spAutoFit/>
            </a:bodyPr>
            <a:lstStyle/>
            <a:p>
              <a:r>
                <a:rPr lang="nl-NL" sz="1350" dirty="0">
                  <a:latin typeface="Eras Light ITC" panose="020B0402030504020804" pitchFamily="34" charset="0"/>
                </a:rPr>
                <a:t>2013</a:t>
              </a:r>
            </a:p>
          </p:txBody>
        </p:sp>
        <p:sp>
          <p:nvSpPr>
            <p:cNvPr id="569" name="Tekstvak 568"/>
            <p:cNvSpPr txBox="1"/>
            <p:nvPr/>
          </p:nvSpPr>
          <p:spPr>
            <a:xfrm>
              <a:off x="2281463" y="5878891"/>
              <a:ext cx="822777" cy="400109"/>
            </a:xfrm>
            <a:prstGeom prst="rect">
              <a:avLst/>
            </a:prstGeom>
            <a:noFill/>
          </p:spPr>
          <p:txBody>
            <a:bodyPr wrap="square" rtlCol="0">
              <a:spAutoFit/>
            </a:bodyPr>
            <a:lstStyle/>
            <a:p>
              <a:r>
                <a:rPr lang="nl-NL" sz="1350" dirty="0">
                  <a:latin typeface="Eras Light ITC" panose="020B0402030504020804" pitchFamily="34" charset="0"/>
                </a:rPr>
                <a:t>2015</a:t>
              </a:r>
            </a:p>
          </p:txBody>
        </p:sp>
        <p:sp>
          <p:nvSpPr>
            <p:cNvPr id="570" name="Tekstvak 569"/>
            <p:cNvSpPr txBox="1"/>
            <p:nvPr/>
          </p:nvSpPr>
          <p:spPr>
            <a:xfrm>
              <a:off x="3145968" y="5878890"/>
              <a:ext cx="822777" cy="400109"/>
            </a:xfrm>
            <a:prstGeom prst="rect">
              <a:avLst/>
            </a:prstGeom>
            <a:noFill/>
          </p:spPr>
          <p:txBody>
            <a:bodyPr wrap="square" rtlCol="0">
              <a:spAutoFit/>
            </a:bodyPr>
            <a:lstStyle/>
            <a:p>
              <a:r>
                <a:rPr lang="nl-NL" sz="1350" dirty="0">
                  <a:latin typeface="Eras Light ITC" panose="020B0402030504020804" pitchFamily="34" charset="0"/>
                </a:rPr>
                <a:t>2016</a:t>
              </a:r>
            </a:p>
          </p:txBody>
        </p:sp>
        <p:sp>
          <p:nvSpPr>
            <p:cNvPr id="571" name="Tekstvak 570"/>
            <p:cNvSpPr txBox="1"/>
            <p:nvPr/>
          </p:nvSpPr>
          <p:spPr>
            <a:xfrm>
              <a:off x="598566" y="4054380"/>
              <a:ext cx="822777" cy="400109"/>
            </a:xfrm>
            <a:prstGeom prst="rect">
              <a:avLst/>
            </a:prstGeom>
            <a:noFill/>
          </p:spPr>
          <p:txBody>
            <a:bodyPr wrap="square" rtlCol="0">
              <a:spAutoFit/>
            </a:bodyPr>
            <a:lstStyle/>
            <a:p>
              <a:r>
                <a:rPr lang="nl-NL" sz="1350" dirty="0">
                  <a:latin typeface="Eras Light ITC" panose="020B0402030504020804" pitchFamily="34" charset="0"/>
                </a:rPr>
                <a:t>30%</a:t>
              </a:r>
            </a:p>
          </p:txBody>
        </p:sp>
        <p:sp>
          <p:nvSpPr>
            <p:cNvPr id="572" name="Tekstvak 571"/>
            <p:cNvSpPr txBox="1"/>
            <p:nvPr/>
          </p:nvSpPr>
          <p:spPr>
            <a:xfrm>
              <a:off x="619578" y="3437401"/>
              <a:ext cx="822777" cy="400109"/>
            </a:xfrm>
            <a:prstGeom prst="rect">
              <a:avLst/>
            </a:prstGeom>
            <a:noFill/>
          </p:spPr>
          <p:txBody>
            <a:bodyPr wrap="square" rtlCol="0">
              <a:spAutoFit/>
            </a:bodyPr>
            <a:lstStyle/>
            <a:p>
              <a:r>
                <a:rPr lang="nl-NL" sz="1350" dirty="0">
                  <a:latin typeface="Eras Light ITC" panose="020B0402030504020804" pitchFamily="34" charset="0"/>
                </a:rPr>
                <a:t>42%</a:t>
              </a:r>
            </a:p>
          </p:txBody>
        </p:sp>
        <p:sp>
          <p:nvSpPr>
            <p:cNvPr id="573" name="Tekstvak 572"/>
            <p:cNvSpPr txBox="1"/>
            <p:nvPr/>
          </p:nvSpPr>
          <p:spPr>
            <a:xfrm>
              <a:off x="619578" y="3043413"/>
              <a:ext cx="822777" cy="400109"/>
            </a:xfrm>
            <a:prstGeom prst="rect">
              <a:avLst/>
            </a:prstGeom>
            <a:noFill/>
          </p:spPr>
          <p:txBody>
            <a:bodyPr wrap="square" rtlCol="0">
              <a:spAutoFit/>
            </a:bodyPr>
            <a:lstStyle/>
            <a:p>
              <a:r>
                <a:rPr lang="nl-NL" sz="1350" dirty="0">
                  <a:latin typeface="Eras Light ITC" panose="020B0402030504020804" pitchFamily="34" charset="0"/>
                </a:rPr>
                <a:t>49%</a:t>
              </a:r>
            </a:p>
          </p:txBody>
        </p:sp>
        <p:cxnSp>
          <p:nvCxnSpPr>
            <p:cNvPr id="574" name="Rechte verbindingslijn met pijl 573"/>
            <p:cNvCxnSpPr/>
            <p:nvPr/>
          </p:nvCxnSpPr>
          <p:spPr>
            <a:xfrm flipV="1">
              <a:off x="1186544" y="2035479"/>
              <a:ext cx="43543" cy="385420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8" name="Rechte verbindingslijn 577"/>
            <p:cNvCxnSpPr/>
            <p:nvPr/>
          </p:nvCxnSpPr>
          <p:spPr>
            <a:xfrm>
              <a:off x="1198338" y="5878890"/>
              <a:ext cx="2968534" cy="0"/>
            </a:xfrm>
            <a:prstGeom prst="line">
              <a:avLst/>
            </a:prstGeom>
            <a:ln w="190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9" name="Rechte verbindingslijn 578"/>
            <p:cNvCxnSpPr/>
            <p:nvPr/>
          </p:nvCxnSpPr>
          <p:spPr>
            <a:xfrm>
              <a:off x="1230087" y="4258890"/>
              <a:ext cx="2968534" cy="0"/>
            </a:xfrm>
            <a:prstGeom prst="line">
              <a:avLst/>
            </a:prstGeom>
            <a:ln w="190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0" name="Rechte verbindingslijn 579"/>
            <p:cNvCxnSpPr/>
            <p:nvPr/>
          </p:nvCxnSpPr>
          <p:spPr>
            <a:xfrm>
              <a:off x="1208585" y="3610890"/>
              <a:ext cx="2968534" cy="0"/>
            </a:xfrm>
            <a:prstGeom prst="line">
              <a:avLst/>
            </a:prstGeom>
            <a:ln w="190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1" name="Rechte verbindingslijn 580"/>
            <p:cNvCxnSpPr/>
            <p:nvPr/>
          </p:nvCxnSpPr>
          <p:spPr>
            <a:xfrm>
              <a:off x="1222642" y="3232890"/>
              <a:ext cx="2968534" cy="0"/>
            </a:xfrm>
            <a:prstGeom prst="line">
              <a:avLst/>
            </a:prstGeom>
            <a:ln w="190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 name="Tekstvak 4"/>
          <p:cNvSpPr txBox="1"/>
          <p:nvPr/>
        </p:nvSpPr>
        <p:spPr>
          <a:xfrm>
            <a:off x="1382795" y="1395132"/>
            <a:ext cx="2633885" cy="969496"/>
          </a:xfrm>
          <a:prstGeom prst="rect">
            <a:avLst/>
          </a:prstGeom>
          <a:noFill/>
        </p:spPr>
        <p:txBody>
          <a:bodyPr wrap="square" rtlCol="0">
            <a:spAutoFit/>
          </a:bodyPr>
          <a:lstStyle/>
          <a:p>
            <a:r>
              <a:rPr lang="nl-NL" dirty="0">
                <a:latin typeface="Eras Light ITC" panose="020B0402030504020804" pitchFamily="34" charset="0"/>
              </a:rPr>
              <a:t>Percentage dat bij aankoop duurzaamheid belangrijk vindt</a:t>
            </a:r>
          </a:p>
        </p:txBody>
      </p:sp>
      <p:sp>
        <p:nvSpPr>
          <p:cNvPr id="21" name="Tekstvak 20"/>
          <p:cNvSpPr txBox="1"/>
          <p:nvPr/>
        </p:nvSpPr>
        <p:spPr>
          <a:xfrm>
            <a:off x="5089808" y="1464561"/>
            <a:ext cx="2633885" cy="384721"/>
          </a:xfrm>
          <a:prstGeom prst="rect">
            <a:avLst/>
          </a:prstGeom>
          <a:noFill/>
        </p:spPr>
        <p:txBody>
          <a:bodyPr wrap="square" rtlCol="0">
            <a:spAutoFit/>
          </a:bodyPr>
          <a:lstStyle/>
          <a:p>
            <a:r>
              <a:rPr lang="nl-NL" dirty="0">
                <a:latin typeface="Eras Light ITC" panose="020B0402030504020804" pitchFamily="34" charset="0"/>
              </a:rPr>
              <a:t>Waar wordt op gelet?</a:t>
            </a:r>
          </a:p>
        </p:txBody>
      </p:sp>
      <p:grpSp>
        <p:nvGrpSpPr>
          <p:cNvPr id="22" name="Groep 21"/>
          <p:cNvGrpSpPr/>
          <p:nvPr/>
        </p:nvGrpSpPr>
        <p:grpSpPr>
          <a:xfrm>
            <a:off x="4992415" y="2494372"/>
            <a:ext cx="4626704" cy="3384033"/>
            <a:chOff x="6631531" y="2302909"/>
            <a:chExt cx="5785713" cy="4231747"/>
          </a:xfrm>
        </p:grpSpPr>
        <p:sp>
          <p:nvSpPr>
            <p:cNvPr id="23" name="Oval 6"/>
            <p:cNvSpPr/>
            <p:nvPr/>
          </p:nvSpPr>
          <p:spPr>
            <a:xfrm>
              <a:off x="8265295" y="3004987"/>
              <a:ext cx="2556284" cy="2556284"/>
            </a:xfrm>
            <a:prstGeom prst="ellipse">
              <a:avLst/>
            </a:prstGeom>
            <a:solidFill>
              <a:schemeClr val="bg1">
                <a:lumMod val="5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Pie 8"/>
            <p:cNvSpPr/>
            <p:nvPr/>
          </p:nvSpPr>
          <p:spPr>
            <a:xfrm>
              <a:off x="7869251" y="2608942"/>
              <a:ext cx="3348372" cy="3348372"/>
            </a:xfrm>
            <a:prstGeom prst="pie">
              <a:avLst>
                <a:gd name="adj1" fmla="val 5314528"/>
                <a:gd name="adj2" fmla="val 14074732"/>
              </a:avLst>
            </a:prstGeom>
            <a:solidFill>
              <a:schemeClr val="accent1">
                <a:lumMod val="75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Pie 38"/>
            <p:cNvSpPr/>
            <p:nvPr/>
          </p:nvSpPr>
          <p:spPr>
            <a:xfrm rot="8985486">
              <a:off x="7544168" y="2302909"/>
              <a:ext cx="3960440" cy="3960441"/>
            </a:xfrm>
            <a:prstGeom prst="pie">
              <a:avLst>
                <a:gd name="adj1" fmla="val 10252651"/>
                <a:gd name="adj2" fmla="val 19398313"/>
              </a:avLst>
            </a:prstGeom>
            <a:solidFill>
              <a:srgbClr val="92D050">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Pie 42"/>
            <p:cNvSpPr/>
            <p:nvPr/>
          </p:nvSpPr>
          <p:spPr>
            <a:xfrm rot="16396965">
              <a:off x="8068765" y="2808457"/>
              <a:ext cx="2949344" cy="2949344"/>
            </a:xfrm>
            <a:prstGeom prst="pie">
              <a:avLst>
                <a:gd name="adj1" fmla="val 16286215"/>
                <a:gd name="adj2" fmla="val 4751968"/>
              </a:avLst>
            </a:prstGeom>
            <a:solidFill>
              <a:srgbClr val="56DAB1">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7" name="Group 66"/>
            <p:cNvGrpSpPr/>
            <p:nvPr/>
          </p:nvGrpSpPr>
          <p:grpSpPr>
            <a:xfrm>
              <a:off x="8045307" y="2784999"/>
              <a:ext cx="2996260" cy="2996260"/>
              <a:chOff x="3185119" y="1363965"/>
              <a:chExt cx="2556284" cy="2556284"/>
            </a:xfrm>
          </p:grpSpPr>
          <p:grpSp>
            <p:nvGrpSpPr>
              <p:cNvPr id="35" name="Group 65"/>
              <p:cNvGrpSpPr/>
              <p:nvPr/>
            </p:nvGrpSpPr>
            <p:grpSpPr>
              <a:xfrm>
                <a:off x="3372804" y="1472045"/>
                <a:ext cx="2180915" cy="2180915"/>
                <a:chOff x="3372804" y="1472045"/>
                <a:chExt cx="2180915" cy="2180915"/>
              </a:xfrm>
            </p:grpSpPr>
            <p:cxnSp>
              <p:nvCxnSpPr>
                <p:cNvPr id="42" name="Straight Connector 52"/>
                <p:cNvCxnSpPr>
                  <a:stCxn id="23" idx="0"/>
                  <a:endCxn id="23" idx="4"/>
                </p:cNvCxnSpPr>
                <p:nvPr/>
              </p:nvCxnSpPr>
              <p:spPr>
                <a:xfrm>
                  <a:off x="4463262" y="1472045"/>
                  <a:ext cx="0" cy="2180915"/>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53"/>
                <p:cNvCxnSpPr>
                  <a:stCxn id="23" idx="6"/>
                  <a:endCxn id="23" idx="2"/>
                </p:cNvCxnSpPr>
                <p:nvPr/>
              </p:nvCxnSpPr>
              <p:spPr>
                <a:xfrm flipH="1">
                  <a:off x="3372804" y="2562503"/>
                  <a:ext cx="2180915"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61"/>
              <p:cNvGrpSpPr/>
              <p:nvPr/>
            </p:nvGrpSpPr>
            <p:grpSpPr>
              <a:xfrm rot="1800000">
                <a:off x="3185119" y="1363965"/>
                <a:ext cx="2556284" cy="2556284"/>
                <a:chOff x="3302242" y="1480164"/>
                <a:chExt cx="2556284" cy="2556284"/>
              </a:xfrm>
            </p:grpSpPr>
            <p:cxnSp>
              <p:nvCxnSpPr>
                <p:cNvPr id="40" name="Straight Connector 59"/>
                <p:cNvCxnSpPr/>
                <p:nvPr/>
              </p:nvCxnSpPr>
              <p:spPr>
                <a:xfrm>
                  <a:off x="4580384" y="1480164"/>
                  <a:ext cx="0" cy="2556284"/>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60"/>
                <p:cNvCxnSpPr/>
                <p:nvPr/>
              </p:nvCxnSpPr>
              <p:spPr>
                <a:xfrm flipH="1">
                  <a:off x="3302242" y="2758306"/>
                  <a:ext cx="2556284"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62"/>
              <p:cNvGrpSpPr/>
              <p:nvPr/>
            </p:nvGrpSpPr>
            <p:grpSpPr>
              <a:xfrm rot="3600000">
                <a:off x="3185119" y="1363965"/>
                <a:ext cx="2556284" cy="2556284"/>
                <a:chOff x="3302242" y="1480164"/>
                <a:chExt cx="2556284" cy="2556284"/>
              </a:xfrm>
            </p:grpSpPr>
            <p:cxnSp>
              <p:nvCxnSpPr>
                <p:cNvPr id="38" name="Straight Connector 63"/>
                <p:cNvCxnSpPr/>
                <p:nvPr/>
              </p:nvCxnSpPr>
              <p:spPr>
                <a:xfrm>
                  <a:off x="4580384" y="1480164"/>
                  <a:ext cx="0" cy="2556284"/>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64"/>
                <p:cNvCxnSpPr/>
                <p:nvPr/>
              </p:nvCxnSpPr>
              <p:spPr>
                <a:xfrm flipH="1">
                  <a:off x="3302242" y="2758306"/>
                  <a:ext cx="2556284"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sp useBgFill="1">
          <p:nvSpPr>
            <p:cNvPr id="28" name="Oval 7"/>
            <p:cNvSpPr/>
            <p:nvPr/>
          </p:nvSpPr>
          <p:spPr>
            <a:xfrm>
              <a:off x="8861209" y="3600901"/>
              <a:ext cx="1364456" cy="1364456"/>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5"/>
            <p:cNvSpPr/>
            <p:nvPr/>
          </p:nvSpPr>
          <p:spPr>
            <a:xfrm>
              <a:off x="6657327" y="5513594"/>
              <a:ext cx="1483374" cy="548127"/>
            </a:xfrm>
            <a:prstGeom prst="rect">
              <a:avLst/>
            </a:prstGeom>
          </p:spPr>
          <p:txBody>
            <a:bodyPr wrap="square" lIns="0" tIns="0" rIns="0" bIns="0">
              <a:spAutoFit/>
            </a:bodyPr>
            <a:lstStyle/>
            <a:p>
              <a:pPr algn="ctr">
                <a:lnSpc>
                  <a:spcPct val="89000"/>
                </a:lnSpc>
              </a:pPr>
              <a:r>
                <a:rPr lang="fr-FR" sz="1600" dirty="0">
                  <a:latin typeface="Eras Light ITC" panose="020B0402030504020804" pitchFamily="34" charset="0"/>
                </a:rPr>
                <a:t>41% </a:t>
              </a:r>
            </a:p>
            <a:p>
              <a:pPr algn="ctr">
                <a:lnSpc>
                  <a:spcPct val="89000"/>
                </a:lnSpc>
              </a:pPr>
              <a:r>
                <a:rPr lang="fr-FR" sz="1600" dirty="0" err="1">
                  <a:latin typeface="Eras Light ITC" panose="020B0402030504020804" pitchFamily="34" charset="0"/>
                </a:rPr>
                <a:t>dierenwelzijn</a:t>
              </a:r>
              <a:endParaRPr lang="en-US" sz="1100" dirty="0">
                <a:latin typeface="Eras Light ITC" panose="020B0402030504020804" pitchFamily="34" charset="0"/>
              </a:endParaRPr>
            </a:p>
          </p:txBody>
        </p:sp>
        <p:sp>
          <p:nvSpPr>
            <p:cNvPr id="30" name="Rectangle 44"/>
            <p:cNvSpPr/>
            <p:nvPr/>
          </p:nvSpPr>
          <p:spPr>
            <a:xfrm>
              <a:off x="6631531" y="2476058"/>
              <a:ext cx="1750593" cy="274064"/>
            </a:xfrm>
            <a:prstGeom prst="rect">
              <a:avLst/>
            </a:prstGeom>
          </p:spPr>
          <p:txBody>
            <a:bodyPr wrap="square" lIns="0" tIns="0" rIns="0" bIns="0">
              <a:spAutoFit/>
            </a:bodyPr>
            <a:lstStyle/>
            <a:p>
              <a:pPr algn="r">
                <a:lnSpc>
                  <a:spcPct val="89000"/>
                </a:lnSpc>
              </a:pPr>
              <a:r>
                <a:rPr lang="fr-FR" sz="1600" dirty="0">
                  <a:latin typeface="Eras Light ITC" panose="020B0402030504020804" pitchFamily="34" charset="0"/>
                </a:rPr>
                <a:t>47% </a:t>
              </a:r>
              <a:r>
                <a:rPr lang="fr-FR" sz="1600" dirty="0" err="1">
                  <a:latin typeface="Eras Light ITC" panose="020B0402030504020804" pitchFamily="34" charset="0"/>
                </a:rPr>
                <a:t>fair</a:t>
              </a:r>
              <a:r>
                <a:rPr lang="fr-FR" sz="1600" dirty="0">
                  <a:latin typeface="Eras Light ITC" panose="020B0402030504020804" pitchFamily="34" charset="0"/>
                </a:rPr>
                <a:t> </a:t>
              </a:r>
              <a:r>
                <a:rPr lang="fr-FR" sz="1600" dirty="0" err="1">
                  <a:latin typeface="Eras Light ITC" panose="020B0402030504020804" pitchFamily="34" charset="0"/>
                </a:rPr>
                <a:t>trade</a:t>
              </a:r>
              <a:endParaRPr lang="fr-FR" sz="1600" dirty="0">
                <a:latin typeface="Eras Light ITC" panose="020B0402030504020804" pitchFamily="34" charset="0"/>
              </a:endParaRPr>
            </a:p>
          </p:txBody>
        </p:sp>
        <p:sp>
          <p:nvSpPr>
            <p:cNvPr id="31" name="Freeform 75"/>
            <p:cNvSpPr/>
            <p:nvPr/>
          </p:nvSpPr>
          <p:spPr>
            <a:xfrm flipH="1">
              <a:off x="8581647" y="2659151"/>
              <a:ext cx="425450" cy="142875"/>
            </a:xfrm>
            <a:custGeom>
              <a:avLst/>
              <a:gdLst>
                <a:gd name="connsiteX0" fmla="*/ 0 w 425450"/>
                <a:gd name="connsiteY0" fmla="*/ 142875 h 142875"/>
                <a:gd name="connsiteX1" fmla="*/ 168275 w 425450"/>
                <a:gd name="connsiteY1" fmla="*/ 0 h 142875"/>
                <a:gd name="connsiteX2" fmla="*/ 425450 w 425450"/>
                <a:gd name="connsiteY2" fmla="*/ 0 h 142875"/>
              </a:gdLst>
              <a:ahLst/>
              <a:cxnLst>
                <a:cxn ang="0">
                  <a:pos x="connsiteX0" y="connsiteY0"/>
                </a:cxn>
                <a:cxn ang="0">
                  <a:pos x="connsiteX1" y="connsiteY1"/>
                </a:cxn>
                <a:cxn ang="0">
                  <a:pos x="connsiteX2" y="connsiteY2"/>
                </a:cxn>
              </a:cxnLst>
              <a:rect l="l" t="t" r="r" b="b"/>
              <a:pathLst>
                <a:path w="425450" h="142875">
                  <a:moveTo>
                    <a:pt x="0" y="142875"/>
                  </a:moveTo>
                  <a:lnTo>
                    <a:pt x="168275" y="0"/>
                  </a:lnTo>
                  <a:lnTo>
                    <a:pt x="425450" y="0"/>
                  </a:lnTo>
                </a:path>
              </a:pathLst>
            </a:cu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76"/>
            <p:cNvSpPr/>
            <p:nvPr/>
          </p:nvSpPr>
          <p:spPr>
            <a:xfrm flipH="1" flipV="1">
              <a:off x="7900856" y="5416363"/>
              <a:ext cx="419172" cy="273212"/>
            </a:xfrm>
            <a:custGeom>
              <a:avLst/>
              <a:gdLst>
                <a:gd name="connsiteX0" fmla="*/ 0 w 425450"/>
                <a:gd name="connsiteY0" fmla="*/ 142875 h 142875"/>
                <a:gd name="connsiteX1" fmla="*/ 168275 w 425450"/>
                <a:gd name="connsiteY1" fmla="*/ 0 h 142875"/>
                <a:gd name="connsiteX2" fmla="*/ 425450 w 425450"/>
                <a:gd name="connsiteY2" fmla="*/ 0 h 142875"/>
                <a:gd name="connsiteX0" fmla="*/ 0 w 241564"/>
                <a:gd name="connsiteY0" fmla="*/ 142875 h 142875"/>
                <a:gd name="connsiteX1" fmla="*/ 168275 w 241564"/>
                <a:gd name="connsiteY1" fmla="*/ 0 h 142875"/>
                <a:gd name="connsiteX2" fmla="*/ 241564 w 241564"/>
                <a:gd name="connsiteY2" fmla="*/ 1245 h 142875"/>
              </a:gdLst>
              <a:ahLst/>
              <a:cxnLst>
                <a:cxn ang="0">
                  <a:pos x="connsiteX0" y="connsiteY0"/>
                </a:cxn>
                <a:cxn ang="0">
                  <a:pos x="connsiteX1" y="connsiteY1"/>
                </a:cxn>
                <a:cxn ang="0">
                  <a:pos x="connsiteX2" y="connsiteY2"/>
                </a:cxn>
              </a:cxnLst>
              <a:rect l="l" t="t" r="r" b="b"/>
              <a:pathLst>
                <a:path w="241564" h="142875">
                  <a:moveTo>
                    <a:pt x="0" y="142875"/>
                  </a:moveTo>
                  <a:lnTo>
                    <a:pt x="168275" y="0"/>
                  </a:lnTo>
                  <a:lnTo>
                    <a:pt x="241564" y="1245"/>
                  </a:lnTo>
                </a:path>
              </a:pathLst>
            </a:cu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75"/>
            <p:cNvSpPr/>
            <p:nvPr/>
          </p:nvSpPr>
          <p:spPr>
            <a:xfrm flipV="1">
              <a:off x="10259799" y="6154175"/>
              <a:ext cx="425450" cy="142875"/>
            </a:xfrm>
            <a:custGeom>
              <a:avLst/>
              <a:gdLst>
                <a:gd name="connsiteX0" fmla="*/ 0 w 425450"/>
                <a:gd name="connsiteY0" fmla="*/ 142875 h 142875"/>
                <a:gd name="connsiteX1" fmla="*/ 168275 w 425450"/>
                <a:gd name="connsiteY1" fmla="*/ 0 h 142875"/>
                <a:gd name="connsiteX2" fmla="*/ 425450 w 425450"/>
                <a:gd name="connsiteY2" fmla="*/ 0 h 142875"/>
              </a:gdLst>
              <a:ahLst/>
              <a:cxnLst>
                <a:cxn ang="0">
                  <a:pos x="connsiteX0" y="connsiteY0"/>
                </a:cxn>
                <a:cxn ang="0">
                  <a:pos x="connsiteX1" y="connsiteY1"/>
                </a:cxn>
                <a:cxn ang="0">
                  <a:pos x="connsiteX2" y="connsiteY2"/>
                </a:cxn>
              </a:cxnLst>
              <a:rect l="l" t="t" r="r" b="b"/>
              <a:pathLst>
                <a:path w="425450" h="142875">
                  <a:moveTo>
                    <a:pt x="0" y="142875"/>
                  </a:moveTo>
                  <a:lnTo>
                    <a:pt x="168275" y="0"/>
                  </a:lnTo>
                  <a:lnTo>
                    <a:pt x="425450" y="0"/>
                  </a:lnTo>
                </a:path>
              </a:pathLst>
            </a:cu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25"/>
            <p:cNvSpPr/>
            <p:nvPr/>
          </p:nvSpPr>
          <p:spPr>
            <a:xfrm>
              <a:off x="10786626" y="6260592"/>
              <a:ext cx="1630618" cy="274064"/>
            </a:xfrm>
            <a:prstGeom prst="rect">
              <a:avLst/>
            </a:prstGeom>
          </p:spPr>
          <p:txBody>
            <a:bodyPr wrap="square" lIns="0" tIns="0" rIns="0" bIns="0">
              <a:spAutoFit/>
            </a:bodyPr>
            <a:lstStyle/>
            <a:p>
              <a:pPr>
                <a:lnSpc>
                  <a:spcPct val="89000"/>
                </a:lnSpc>
              </a:pPr>
              <a:r>
                <a:rPr lang="fr-FR" sz="1600" dirty="0">
                  <a:latin typeface="Eras Light ITC" panose="020B0402030504020804" pitchFamily="34" charset="0"/>
                </a:rPr>
                <a:t>42% milieu</a:t>
              </a:r>
              <a:endParaRPr lang="en-US" sz="1100" dirty="0">
                <a:latin typeface="Eras Light ITC" panose="020B0402030504020804" pitchFamily="34" charset="0"/>
              </a:endParaRPr>
            </a:p>
          </p:txBody>
        </p:sp>
      </p:grpSp>
      <p:cxnSp>
        <p:nvCxnSpPr>
          <p:cNvPr id="7" name="Rechte verbindingslijn 6"/>
          <p:cNvCxnSpPr/>
          <p:nvPr/>
        </p:nvCxnSpPr>
        <p:spPr>
          <a:xfrm>
            <a:off x="373356" y="1282895"/>
            <a:ext cx="9238119"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228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http://mattandnat.com/wp-content/themes/mattandnat2014/img/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7959" y="1144924"/>
            <a:ext cx="1301272" cy="62001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projectcece.nl/static/img/logos/mannenrantsoen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4248" y="4744426"/>
            <a:ext cx="1749401" cy="21639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projectcece.nl/static/img/logos/green_lily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9260" y="5968272"/>
            <a:ext cx="960029" cy="96002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scontent-amt2-1.cdninstagram.com/t51.2885-19/s150x150/14310735_1790019097939272_3745820_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68" y="1959203"/>
            <a:ext cx="922159" cy="9221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dress-en-les.nl/wp-content/uploads/2015/03/Logo-Dress-en-Les-transpb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7078" y="5728842"/>
            <a:ext cx="1599262" cy="3693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content-ams3-1.xx.fbcdn.net/v/t1.0-9/970710_378717552292305_7718916888624882161_n.jpg?oh=d6d2dad915fd5c9ed57e3cf15e80f2ba&amp;oe=5A331BE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1044" y="1896724"/>
            <a:ext cx="1235486" cy="12354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shopify.com/s/files/1/0857/2400/t/2/assets/logo.png?92113022909461095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909" y="4033793"/>
            <a:ext cx="2117097" cy="6908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aapnootxiem.nl/wp-content/uploads/2016/12/logoANXgrij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1787" y="1242537"/>
            <a:ext cx="1869437" cy="4402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rojectcece.nl/static/img/logos/bello-eco_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62043" y="3491936"/>
            <a:ext cx="634115" cy="6341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appelkruimel.nl/img/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532" y="338894"/>
            <a:ext cx="811606" cy="7214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projectcece.nl/static/img/stores/armedangels.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84537" y="1291424"/>
            <a:ext cx="1659463" cy="7454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projectcece.nl/static/img/stores/bannou.jpe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6540" y="5979955"/>
            <a:ext cx="1784392" cy="6906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assets.webshopapp.com/better-clothing/logo.png?3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09170" y="27161"/>
            <a:ext cx="2751634" cy="6949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www.brandmission.nl/skin/frontend/ultimo/brandmission/images/logo.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70617" y="4636363"/>
            <a:ext cx="1581150" cy="59055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s-media-cache-ak0.pinimg.com/216x146/54/49/a8/5449a8aa565111a31f2f21d64e5403a2.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66044" y="195621"/>
            <a:ext cx="1131292" cy="76466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cdn.shopify.com/s/files/1/1627/4335/t/9/assets/logo.png?1513437857773670275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23602" y="1338610"/>
            <a:ext cx="2207501" cy="30966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createdbyearth.nl/image/catalog/logocb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32091" y="4405568"/>
            <a:ext cx="1109882" cy="77433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projectcece.nl/static/img/logos/dastoon.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55546" y="4912944"/>
            <a:ext cx="2000657" cy="77490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projectcece.nl/static/img/logos/chillfish.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011802" y="1850746"/>
            <a:ext cx="1982327" cy="292418"/>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s://s-media-cache-ak0.pinimg.com/564x/df/88/fd/df88fdf37f8bb52c1332b7e189373814.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21546" y="2778473"/>
            <a:ext cx="945492" cy="106309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ttp://www.ikbeneengelukszoeker.nl/wp-content/themes/gelukszoeker/library/images/ikbeneengelukszoeker.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89414" y="5300395"/>
            <a:ext cx="2323779" cy="42844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https://www.goodfibrations.nl/skin/frontend/goodfibrations/default/images/logo.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40950" y="5756990"/>
            <a:ext cx="2273188" cy="733864"/>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ttps://projectcece.nl/static/img/logos/indigopeople.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494031" y="5669799"/>
            <a:ext cx="1000798" cy="1000798"/>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https://www.shopkaart.nl/Cms_Data/Contents/BAPS/Media/UserUpload/karakter@baps.nu/994758-467279876696594-948044808-n_logo.png"/>
          <p:cNvPicPr>
            <a:picLocks noChangeAspect="1" noChangeArrowheads="1"/>
          </p:cNvPicPr>
          <p:nvPr/>
        </p:nvPicPr>
        <p:blipFill rotWithShape="1">
          <a:blip r:embed="rId25">
            <a:extLst>
              <a:ext uri="{28A0092B-C50C-407E-A947-70E740481C1C}">
                <a14:useLocalDpi xmlns:a14="http://schemas.microsoft.com/office/drawing/2010/main" val="0"/>
              </a:ext>
            </a:extLst>
          </a:blip>
          <a:srcRect t="30797" b="31511"/>
          <a:stretch/>
        </p:blipFill>
        <p:spPr bwMode="auto">
          <a:xfrm>
            <a:off x="7964844" y="2833219"/>
            <a:ext cx="1558155" cy="587305"/>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http://www.koterenco.nl/skin1/customer/images/logo1.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776879" y="4557636"/>
            <a:ext cx="1508472" cy="647472"/>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https://cdn.shopify.com/s/files/1/0216/8450/t/8/assets/logo.png?1653568422088932033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88228" y="4861312"/>
            <a:ext cx="1310000" cy="561428"/>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http://www.mudjeans.eu/wp-content/uploads/2016/04/100.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627161" y="331097"/>
            <a:ext cx="952500" cy="628651"/>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https://projectcece.nl/static/img/logos/prettyandfair.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072672" y="1325922"/>
            <a:ext cx="1518930" cy="1266560"/>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https://www.saintbasics.com/templates/saintbasics/images/saintbasics_logo_label.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391863" y="5380366"/>
            <a:ext cx="902004" cy="1141778"/>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http://www.sogoodtowearshop.com/media/wysiwyg/queldorei/shopper/logo-sgtw.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92079" y="5484529"/>
            <a:ext cx="1000125" cy="466726"/>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descr="https://cdn.shopify.com/s/files/1/1000/6948/t/12/assets/logo.png?580042066689996087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474402" y="1814481"/>
            <a:ext cx="2027558" cy="459580"/>
          </a:xfrm>
          <a:prstGeom prst="rect">
            <a:avLst/>
          </a:prstGeom>
          <a:noFill/>
          <a:extLst>
            <a:ext uri="{909E8E84-426E-40DD-AFC4-6F175D3DCCD1}">
              <a14:hiddenFill xmlns:a14="http://schemas.microsoft.com/office/drawing/2010/main">
                <a:solidFill>
                  <a:srgbClr val="FFFFFF"/>
                </a:solidFill>
              </a14:hiddenFill>
            </a:ext>
          </a:extLst>
        </p:spPr>
      </p:pic>
      <p:pic>
        <p:nvPicPr>
          <p:cNvPr id="2100" name="Picture 52" descr="http://www.vos-design.nl/wp-content/uploads/2016/09/nonretina-transparant.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393375" y="185321"/>
            <a:ext cx="1046170" cy="71465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http://www.dress-en-les.nl/wp-content/uploads/2015/03/Logo-Dress-en-Les-transpbg.png"/>
          <p:cNvSpPr>
            <a:spLocks noChangeAspect="1" noChangeArrowheads="1"/>
          </p:cNvSpPr>
          <p:nvPr/>
        </p:nvSpPr>
        <p:spPr bwMode="auto">
          <a:xfrm>
            <a:off x="536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38" name="Picture 14" descr="https://static1.squarespace.com/static/588509fbd482e9d5793ebcb3/t/58beed795016e1ddd043c6a8/1504724031287/?format=1500w"/>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644822" y="5247577"/>
            <a:ext cx="1148907" cy="42222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www.watmooi.nl/shop/images/beeldmateriaal/watMooi_logo_po.jp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297920" y="727997"/>
            <a:ext cx="1351514" cy="56342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projectcece.nl/static/img/stores/wolfandstorm.pn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106607" y="461990"/>
            <a:ext cx="1301159" cy="47275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media03.toms.com/static/www/new/images/navigation/logo_trans.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168918" y="3947427"/>
            <a:ext cx="891266" cy="57132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tinkablu.com/wp-content/uploads/Tinka-Blu-Logo.pn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913595" y="683964"/>
            <a:ext cx="1338173" cy="78303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https://cdn.shopify.com/s/files/1/1554/3565/files/teym-logo_6642c058-5417-4fe6-873b-7dc6e0ac2190_450x200.png?v=1498118925"/>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4394481" y="6325371"/>
            <a:ext cx="1103116" cy="248201"/>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378908" y="1"/>
            <a:ext cx="9190324" cy="6903895"/>
          </a:xfrm>
          <a:prstGeom prst="rect">
            <a:avLst/>
          </a:prstGeom>
          <a:solidFill>
            <a:schemeClr val="bg2">
              <a:lumMod val="9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1741015" y="2491747"/>
            <a:ext cx="6614636" cy="1769861"/>
          </a:xfrm>
        </p:spPr>
        <p:txBody>
          <a:bodyPr>
            <a:normAutofit fontScale="90000"/>
          </a:bodyPr>
          <a:lstStyle/>
          <a:p>
            <a:pPr algn="ctr"/>
            <a:r>
              <a:rPr lang="nl-NL" dirty="0">
                <a:latin typeface="Eras Light ITC" panose="020B0402030504020804" pitchFamily="34" charset="0"/>
              </a:rPr>
              <a:t>		          verzamelt het aanbod van zoveel mogelijk eerlijke en duurzame winkels op één website!</a:t>
            </a:r>
          </a:p>
        </p:txBody>
      </p:sp>
      <p:pic>
        <p:nvPicPr>
          <p:cNvPr id="33" name="Afbeelding 3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994679" y="2390690"/>
            <a:ext cx="3053654" cy="442780"/>
          </a:xfrm>
          <a:prstGeom prst="rect">
            <a:avLst/>
          </a:prstGeom>
        </p:spPr>
      </p:pic>
    </p:spTree>
    <p:extLst>
      <p:ext uri="{BB962C8B-B14F-4D97-AF65-F5344CB8AC3E}">
        <p14:creationId xmlns:p14="http://schemas.microsoft.com/office/powerpoint/2010/main" val="245596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6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6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6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7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7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7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7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8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8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8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8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09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9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09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9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100"/>
                                        </p:tgtEl>
                                        <p:attrNameLst>
                                          <p:attrName>style.visibility</p:attrName>
                                        </p:attrNameLst>
                                      </p:cBhvr>
                                      <p:to>
                                        <p:strVal val="visible"/>
                                      </p:to>
                                    </p:set>
                                  </p:childTnLst>
                                </p:cTn>
                              </p:par>
                              <p:par>
                                <p:cTn id="69" presetID="1" presetClass="entr" presetSubtype="0" fill="hold" grpId="0" nodeType="withEffect" nodePh="1">
                                  <p:stCondLst>
                                    <p:cond delay="0"/>
                                  </p:stCondLst>
                                  <p:endCondLst>
                                    <p:cond evt="begin" delay="0">
                                      <p:tn val="69"/>
                                    </p:cond>
                                  </p:endCondLst>
                                  <p:childTnLst>
                                    <p:set>
                                      <p:cBhvr>
                                        <p:cTn id="70" dur="1" fill="hold">
                                          <p:stCondLst>
                                            <p:cond delay="0"/>
                                          </p:stCondLst>
                                        </p:cTn>
                                        <p:tgtEl>
                                          <p:spTgt spid="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3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4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5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5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5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55833" y="1829117"/>
            <a:ext cx="1815247" cy="1312744"/>
          </a:xfrm>
        </p:spPr>
      </p:pic>
      <p:sp>
        <p:nvSpPr>
          <p:cNvPr id="4" name="Titel 1"/>
          <p:cNvSpPr txBox="1">
            <a:spLocks/>
          </p:cNvSpPr>
          <p:nvPr/>
        </p:nvSpPr>
        <p:spPr>
          <a:xfrm>
            <a:off x="942833" y="181815"/>
            <a:ext cx="76282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latin typeface="Eras Light ITC" panose="020B0402030504020804" pitchFamily="34" charset="0"/>
              </a:rPr>
              <a:t>Hoe werkt het?</a:t>
            </a:r>
          </a:p>
        </p:txBody>
      </p:sp>
      <p:cxnSp>
        <p:nvCxnSpPr>
          <p:cNvPr id="5" name="Rechte verbindingslijn 4"/>
          <p:cNvCxnSpPr/>
          <p:nvPr/>
        </p:nvCxnSpPr>
        <p:spPr>
          <a:xfrm>
            <a:off x="373356" y="1282895"/>
            <a:ext cx="9238119"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834" y="3322567"/>
            <a:ext cx="2194067" cy="1235266"/>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2012" y="4787900"/>
            <a:ext cx="1362887" cy="1677174"/>
          </a:xfrm>
          <a:prstGeom prst="rect">
            <a:avLst/>
          </a:prstGeom>
        </p:spPr>
      </p:pic>
      <p:sp>
        <p:nvSpPr>
          <p:cNvPr id="10" name="Tekstvak 9"/>
          <p:cNvSpPr txBox="1"/>
          <p:nvPr/>
        </p:nvSpPr>
        <p:spPr>
          <a:xfrm>
            <a:off x="885290" y="1674052"/>
            <a:ext cx="4107124" cy="1384995"/>
          </a:xfrm>
          <a:prstGeom prst="rect">
            <a:avLst/>
          </a:prstGeom>
          <a:noFill/>
        </p:spPr>
        <p:txBody>
          <a:bodyPr wrap="square" rtlCol="0">
            <a:spAutoFit/>
          </a:bodyPr>
          <a:lstStyle/>
          <a:p>
            <a:r>
              <a:rPr lang="nl-NL" sz="2800" dirty="0">
                <a:latin typeface="Eras Light ITC" panose="020B0402030504020804" pitchFamily="34" charset="0"/>
              </a:rPr>
              <a:t>Eerst gaan we op zoek naar eerlijke en duurzame winkels.</a:t>
            </a:r>
          </a:p>
        </p:txBody>
      </p:sp>
      <p:sp>
        <p:nvSpPr>
          <p:cNvPr id="11" name="Tekstvak 10"/>
          <p:cNvSpPr txBox="1"/>
          <p:nvPr/>
        </p:nvSpPr>
        <p:spPr>
          <a:xfrm>
            <a:off x="5296749" y="3487828"/>
            <a:ext cx="4107124" cy="954107"/>
          </a:xfrm>
          <a:prstGeom prst="rect">
            <a:avLst/>
          </a:prstGeom>
          <a:noFill/>
        </p:spPr>
        <p:txBody>
          <a:bodyPr wrap="square" rtlCol="0">
            <a:spAutoFit/>
          </a:bodyPr>
          <a:lstStyle/>
          <a:p>
            <a:r>
              <a:rPr lang="nl-NL" sz="2800" dirty="0">
                <a:latin typeface="Eras Light ITC" panose="020B0402030504020804" pitchFamily="34" charset="0"/>
              </a:rPr>
              <a:t>We gaan een samenwerking aan.</a:t>
            </a:r>
          </a:p>
        </p:txBody>
      </p:sp>
      <p:sp>
        <p:nvSpPr>
          <p:cNvPr id="12" name="Tekstvak 11"/>
          <p:cNvSpPr txBox="1"/>
          <p:nvPr/>
        </p:nvSpPr>
        <p:spPr>
          <a:xfrm>
            <a:off x="885290" y="5149434"/>
            <a:ext cx="4107124" cy="954107"/>
          </a:xfrm>
          <a:prstGeom prst="rect">
            <a:avLst/>
          </a:prstGeom>
          <a:noFill/>
        </p:spPr>
        <p:txBody>
          <a:bodyPr wrap="square" rtlCol="0">
            <a:spAutoFit/>
          </a:bodyPr>
          <a:lstStyle/>
          <a:p>
            <a:r>
              <a:rPr lang="nl-NL" sz="2800" dirty="0">
                <a:latin typeface="Eras Light ITC" panose="020B0402030504020804" pitchFamily="34" charset="0"/>
              </a:rPr>
              <a:t>We laden het aanbod in op onze website.</a:t>
            </a:r>
          </a:p>
        </p:txBody>
      </p:sp>
    </p:spTree>
    <p:extLst>
      <p:ext uri="{BB962C8B-B14F-4D97-AF65-F5344CB8AC3E}">
        <p14:creationId xmlns:p14="http://schemas.microsoft.com/office/powerpoint/2010/main" val="218756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42833" y="181815"/>
            <a:ext cx="76282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latin typeface="Eras Light ITC" panose="020B0402030504020804" pitchFamily="34" charset="0"/>
              </a:rPr>
              <a:t>Business model</a:t>
            </a:r>
          </a:p>
        </p:txBody>
      </p:sp>
      <p:cxnSp>
        <p:nvCxnSpPr>
          <p:cNvPr id="5" name="Rechte verbindingslijn 4"/>
          <p:cNvCxnSpPr/>
          <p:nvPr/>
        </p:nvCxnSpPr>
        <p:spPr>
          <a:xfrm>
            <a:off x="373356" y="1282895"/>
            <a:ext cx="9238119"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885290" y="1674052"/>
            <a:ext cx="4107124" cy="1384995"/>
          </a:xfrm>
          <a:prstGeom prst="rect">
            <a:avLst/>
          </a:prstGeom>
          <a:noFill/>
        </p:spPr>
        <p:txBody>
          <a:bodyPr wrap="square" rtlCol="0">
            <a:spAutoFit/>
          </a:bodyPr>
          <a:lstStyle/>
          <a:p>
            <a:r>
              <a:rPr lang="nl-NL" sz="2800" dirty="0">
                <a:latin typeface="Eras Light ITC" panose="020B0402030504020804" pitchFamily="34" charset="0"/>
              </a:rPr>
              <a:t>Winkels installeren ons in-house </a:t>
            </a:r>
            <a:r>
              <a:rPr lang="nl-NL" sz="2800" dirty="0" err="1">
                <a:latin typeface="Eras Light ITC" panose="020B0402030504020804" pitchFamily="34" charset="0"/>
              </a:rPr>
              <a:t>affiliate</a:t>
            </a:r>
            <a:r>
              <a:rPr lang="nl-NL" sz="2800" dirty="0">
                <a:latin typeface="Eras Light ITC" panose="020B0402030504020804" pitchFamily="34" charset="0"/>
              </a:rPr>
              <a:t> marketing programma</a:t>
            </a:r>
          </a:p>
        </p:txBody>
      </p:sp>
      <p:sp>
        <p:nvSpPr>
          <p:cNvPr id="11" name="Tekstvak 10"/>
          <p:cNvSpPr txBox="1"/>
          <p:nvPr/>
        </p:nvSpPr>
        <p:spPr>
          <a:xfrm>
            <a:off x="5417876" y="3397519"/>
            <a:ext cx="4107124" cy="1384995"/>
          </a:xfrm>
          <a:prstGeom prst="rect">
            <a:avLst/>
          </a:prstGeom>
          <a:noFill/>
        </p:spPr>
        <p:txBody>
          <a:bodyPr wrap="square" rtlCol="0">
            <a:spAutoFit/>
          </a:bodyPr>
          <a:lstStyle/>
          <a:p>
            <a:r>
              <a:rPr lang="nl-NL" sz="2800" dirty="0">
                <a:latin typeface="Eras Light ITC" panose="020B0402030504020804" pitchFamily="34" charset="0"/>
              </a:rPr>
              <a:t>Voor elke aankoop die wordt gedaan krijgen we commissie</a:t>
            </a:r>
          </a:p>
        </p:txBody>
      </p:sp>
      <p:sp>
        <p:nvSpPr>
          <p:cNvPr id="12" name="Tekstvak 11"/>
          <p:cNvSpPr txBox="1"/>
          <p:nvPr/>
        </p:nvSpPr>
        <p:spPr>
          <a:xfrm>
            <a:off x="885290" y="5149434"/>
            <a:ext cx="4107124" cy="954107"/>
          </a:xfrm>
          <a:prstGeom prst="rect">
            <a:avLst/>
          </a:prstGeom>
          <a:noFill/>
        </p:spPr>
        <p:txBody>
          <a:bodyPr wrap="square" rtlCol="0">
            <a:spAutoFit/>
          </a:bodyPr>
          <a:lstStyle/>
          <a:p>
            <a:r>
              <a:rPr lang="nl-NL" sz="2800" dirty="0">
                <a:latin typeface="Eras Light ITC" panose="020B0402030504020804" pitchFamily="34" charset="0"/>
              </a:rPr>
              <a:t>We krijgen extra betaald voor </a:t>
            </a:r>
            <a:r>
              <a:rPr lang="nl-NL" sz="2800" i="1" dirty="0">
                <a:latin typeface="Eras Light ITC" panose="020B0402030504020804" pitchFamily="34" charset="0"/>
              </a:rPr>
              <a:t>Extra Exposure</a:t>
            </a:r>
            <a:r>
              <a:rPr lang="nl-NL" sz="2800" dirty="0">
                <a:latin typeface="Eras Light ITC" panose="020B0402030504020804" pitchFamily="34" charset="0"/>
              </a:rPr>
              <a:t>.</a:t>
            </a: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7007" y="1545034"/>
            <a:ext cx="1753101" cy="1590346"/>
          </a:xfrm>
          <a:prstGeom prst="rect">
            <a:avLst/>
          </a:prstGeom>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451" y="3369071"/>
            <a:ext cx="1654599" cy="1413443"/>
          </a:xfrm>
          <a:prstGeom prst="rect">
            <a:avLst/>
          </a:prstGeom>
        </p:spPr>
      </p:pic>
      <p:pic>
        <p:nvPicPr>
          <p:cNvPr id="13" name="Afbeelding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769" y="4708286"/>
            <a:ext cx="1777338" cy="1715732"/>
          </a:xfrm>
          <a:prstGeom prst="rect">
            <a:avLst/>
          </a:prstGeom>
        </p:spPr>
      </p:pic>
    </p:spTree>
    <p:extLst>
      <p:ext uri="{BB962C8B-B14F-4D97-AF65-F5344CB8AC3E}">
        <p14:creationId xmlns:p14="http://schemas.microsoft.com/office/powerpoint/2010/main" val="173007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234800" y="1282895"/>
            <a:ext cx="7515225" cy="5600700"/>
          </a:xfrm>
          <a:prstGeom prst="rect">
            <a:avLst/>
          </a:prstGeom>
        </p:spPr>
      </p:pic>
      <p:sp>
        <p:nvSpPr>
          <p:cNvPr id="4" name="Titel 1"/>
          <p:cNvSpPr txBox="1">
            <a:spLocks/>
          </p:cNvSpPr>
          <p:nvPr/>
        </p:nvSpPr>
        <p:spPr>
          <a:xfrm>
            <a:off x="942833" y="181815"/>
            <a:ext cx="76282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800" dirty="0">
                <a:latin typeface="Eras Light ITC" panose="020B0402030504020804" pitchFamily="34" charset="0"/>
              </a:rPr>
              <a:t>Resultaat</a:t>
            </a:r>
          </a:p>
        </p:txBody>
      </p:sp>
      <p:cxnSp>
        <p:nvCxnSpPr>
          <p:cNvPr id="5" name="Rechte verbindingslijn 4"/>
          <p:cNvCxnSpPr/>
          <p:nvPr/>
        </p:nvCxnSpPr>
        <p:spPr>
          <a:xfrm>
            <a:off x="373356" y="1282895"/>
            <a:ext cx="9238119"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71092" y="2662402"/>
            <a:ext cx="9842643" cy="1938992"/>
          </a:xfrm>
          <a:prstGeom prst="rect">
            <a:avLst/>
          </a:prstGeom>
          <a:solidFill>
            <a:srgbClr val="56DAB1"/>
          </a:solidFill>
          <a:ln>
            <a:solidFill>
              <a:srgbClr val="56DAB1"/>
            </a:solidFill>
          </a:ln>
        </p:spPr>
        <p:txBody>
          <a:bodyPr wrap="square" rtlCol="0">
            <a:spAutoFit/>
          </a:bodyPr>
          <a:lstStyle/>
          <a:p>
            <a:pPr algn="ctr"/>
            <a:r>
              <a:rPr lang="nl-NL" sz="6000" dirty="0">
                <a:latin typeface="Eras Light ITC" panose="020B0402030504020804" pitchFamily="34" charset="0"/>
              </a:rPr>
              <a:t>Keuze uit meer dan </a:t>
            </a:r>
          </a:p>
          <a:p>
            <a:pPr algn="ctr"/>
            <a:r>
              <a:rPr lang="nl-NL" sz="6000" dirty="0">
                <a:latin typeface="Eras Light ITC" panose="020B0402030504020804" pitchFamily="34" charset="0"/>
              </a:rPr>
              <a:t>10.000 producten!!!</a:t>
            </a:r>
          </a:p>
        </p:txBody>
      </p:sp>
    </p:spTree>
    <p:extLst>
      <p:ext uri="{BB962C8B-B14F-4D97-AF65-F5344CB8AC3E}">
        <p14:creationId xmlns:p14="http://schemas.microsoft.com/office/powerpoint/2010/main" val="353648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833" y="181815"/>
            <a:ext cx="7628246" cy="1325563"/>
          </a:xfrm>
        </p:spPr>
        <p:txBody>
          <a:bodyPr/>
          <a:lstStyle/>
          <a:p>
            <a:r>
              <a:rPr lang="nl-NL" dirty="0">
                <a:latin typeface="Eras Light ITC" panose="020B0402030504020804" pitchFamily="34" charset="0"/>
              </a:rPr>
              <a:t>Jij bepaalt wat duurzaam is!</a:t>
            </a: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132" y="2868632"/>
            <a:ext cx="991736" cy="991736"/>
          </a:xfrm>
          <a:prstGeom prst="rect">
            <a:avLst/>
          </a:prstGeom>
        </p:spPr>
      </p:pic>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82" y="2868632"/>
            <a:ext cx="991736" cy="991736"/>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873" y="2868632"/>
            <a:ext cx="991736" cy="991736"/>
          </a:xfrm>
          <a:prstGeom prst="rect">
            <a:avLst/>
          </a:prstGeom>
        </p:spPr>
      </p:pic>
      <p:pic>
        <p:nvPicPr>
          <p:cNvPr id="10" name="Afbeelding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6615" y="2926745"/>
            <a:ext cx="991736" cy="991736"/>
          </a:xfrm>
          <a:prstGeom prst="rect">
            <a:avLst/>
          </a:prstGeom>
        </p:spPr>
      </p:pic>
      <p:pic>
        <p:nvPicPr>
          <p:cNvPr id="11" name="Afbeelding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4614" y="2866504"/>
            <a:ext cx="991736" cy="991736"/>
          </a:xfrm>
          <a:prstGeom prst="rect">
            <a:avLst/>
          </a:prstGeom>
        </p:spPr>
      </p:pic>
      <p:sp>
        <p:nvSpPr>
          <p:cNvPr id="12" name="Ovaal 11"/>
          <p:cNvSpPr/>
          <p:nvPr/>
        </p:nvSpPr>
        <p:spPr>
          <a:xfrm>
            <a:off x="795834" y="2654816"/>
            <a:ext cx="1419368" cy="1419368"/>
          </a:xfrm>
          <a:prstGeom prst="ellipse">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p:cNvSpPr/>
          <p:nvPr/>
        </p:nvSpPr>
        <p:spPr>
          <a:xfrm>
            <a:off x="4243316" y="2654816"/>
            <a:ext cx="1419368" cy="1419368"/>
          </a:xfrm>
          <a:prstGeom prst="ellipse">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p:cNvSpPr/>
          <p:nvPr/>
        </p:nvSpPr>
        <p:spPr>
          <a:xfrm>
            <a:off x="2519575" y="2654816"/>
            <a:ext cx="1419368" cy="1419368"/>
          </a:xfrm>
          <a:prstGeom prst="ellipse">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p:cNvSpPr/>
          <p:nvPr/>
        </p:nvSpPr>
        <p:spPr>
          <a:xfrm>
            <a:off x="5967057" y="2654816"/>
            <a:ext cx="1419368" cy="1419368"/>
          </a:xfrm>
          <a:prstGeom prst="ellipse">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p:cNvSpPr/>
          <p:nvPr/>
        </p:nvSpPr>
        <p:spPr>
          <a:xfrm>
            <a:off x="7690798" y="2654816"/>
            <a:ext cx="1419368" cy="1419368"/>
          </a:xfrm>
          <a:prstGeom prst="ellipse">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4" name="Groep 33"/>
          <p:cNvGrpSpPr/>
          <p:nvPr/>
        </p:nvGrpSpPr>
        <p:grpSpPr>
          <a:xfrm>
            <a:off x="4919520" y="2309070"/>
            <a:ext cx="895351" cy="345746"/>
            <a:chOff x="1124518" y="2265528"/>
            <a:chExt cx="895351" cy="345746"/>
          </a:xfrm>
        </p:grpSpPr>
        <p:cxnSp>
          <p:nvCxnSpPr>
            <p:cNvPr id="35" name="Rechte verbindingslijn 34"/>
            <p:cNvCxnSpPr/>
            <p:nvPr/>
          </p:nvCxnSpPr>
          <p:spPr>
            <a:xfrm flipV="1">
              <a:off x="1124518" y="2265528"/>
              <a:ext cx="185667" cy="3457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Rechte verbindingslijn 35"/>
            <p:cNvCxnSpPr/>
            <p:nvPr/>
          </p:nvCxnSpPr>
          <p:spPr>
            <a:xfrm>
              <a:off x="1310185" y="2265528"/>
              <a:ext cx="709684"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37" name="Groep 36"/>
          <p:cNvGrpSpPr/>
          <p:nvPr/>
        </p:nvGrpSpPr>
        <p:grpSpPr>
          <a:xfrm>
            <a:off x="8374465" y="2309070"/>
            <a:ext cx="895351" cy="345746"/>
            <a:chOff x="1124518" y="2265528"/>
            <a:chExt cx="895351" cy="345746"/>
          </a:xfrm>
        </p:grpSpPr>
        <p:cxnSp>
          <p:nvCxnSpPr>
            <p:cNvPr id="38" name="Rechte verbindingslijn 37"/>
            <p:cNvCxnSpPr/>
            <p:nvPr/>
          </p:nvCxnSpPr>
          <p:spPr>
            <a:xfrm flipV="1">
              <a:off x="1124518" y="2265528"/>
              <a:ext cx="185667" cy="3457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p:nvPr/>
          </p:nvCxnSpPr>
          <p:spPr>
            <a:xfrm>
              <a:off x="1310185" y="2265528"/>
              <a:ext cx="709684"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0" name="Groep 39"/>
          <p:cNvGrpSpPr/>
          <p:nvPr/>
        </p:nvGrpSpPr>
        <p:grpSpPr>
          <a:xfrm flipV="1">
            <a:off x="3186043" y="4074184"/>
            <a:ext cx="895351" cy="345746"/>
            <a:chOff x="1124518" y="2265528"/>
            <a:chExt cx="895351" cy="345746"/>
          </a:xfrm>
        </p:grpSpPr>
        <p:cxnSp>
          <p:nvCxnSpPr>
            <p:cNvPr id="41" name="Rechte verbindingslijn 40"/>
            <p:cNvCxnSpPr/>
            <p:nvPr/>
          </p:nvCxnSpPr>
          <p:spPr>
            <a:xfrm flipV="1">
              <a:off x="1124518" y="2265528"/>
              <a:ext cx="185667" cy="3457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p:nvCxnSpPr>
          <p:spPr>
            <a:xfrm>
              <a:off x="1310185" y="2265528"/>
              <a:ext cx="709684"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3" name="Groep 42"/>
          <p:cNvGrpSpPr/>
          <p:nvPr/>
        </p:nvGrpSpPr>
        <p:grpSpPr>
          <a:xfrm flipV="1">
            <a:off x="6643261" y="4074184"/>
            <a:ext cx="895351" cy="345746"/>
            <a:chOff x="1124518" y="2265528"/>
            <a:chExt cx="895351" cy="345746"/>
          </a:xfrm>
        </p:grpSpPr>
        <p:cxnSp>
          <p:nvCxnSpPr>
            <p:cNvPr id="44" name="Rechte verbindingslijn 43"/>
            <p:cNvCxnSpPr/>
            <p:nvPr/>
          </p:nvCxnSpPr>
          <p:spPr>
            <a:xfrm flipV="1">
              <a:off x="1124518" y="2265528"/>
              <a:ext cx="185667" cy="3457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Rechte verbindingslijn 44"/>
            <p:cNvCxnSpPr/>
            <p:nvPr/>
          </p:nvCxnSpPr>
          <p:spPr>
            <a:xfrm>
              <a:off x="1310185" y="2265528"/>
              <a:ext cx="70968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46" name="Tekstvak 45"/>
          <p:cNvSpPr txBox="1"/>
          <p:nvPr/>
        </p:nvSpPr>
        <p:spPr>
          <a:xfrm>
            <a:off x="8538025" y="1607815"/>
            <a:ext cx="1973951" cy="707886"/>
          </a:xfrm>
          <a:prstGeom prst="rect">
            <a:avLst/>
          </a:prstGeom>
          <a:noFill/>
        </p:spPr>
        <p:txBody>
          <a:bodyPr wrap="square" rtlCol="0">
            <a:spAutoFit/>
          </a:bodyPr>
          <a:lstStyle/>
          <a:p>
            <a:r>
              <a:rPr lang="nl-NL" sz="2000" dirty="0">
                <a:latin typeface="Eras Light ITC" panose="020B0402030504020804" pitchFamily="34" charset="0"/>
              </a:rPr>
              <a:t>Eerlijke </a:t>
            </a:r>
          </a:p>
          <a:p>
            <a:r>
              <a:rPr lang="nl-NL" sz="2000" dirty="0">
                <a:latin typeface="Eras Light ITC" panose="020B0402030504020804" pitchFamily="34" charset="0"/>
              </a:rPr>
              <a:t>handel</a:t>
            </a:r>
          </a:p>
        </p:txBody>
      </p:sp>
      <p:sp>
        <p:nvSpPr>
          <p:cNvPr id="47" name="Tekstvak 46"/>
          <p:cNvSpPr txBox="1"/>
          <p:nvPr/>
        </p:nvSpPr>
        <p:spPr>
          <a:xfrm>
            <a:off x="3278876" y="4453837"/>
            <a:ext cx="3161731" cy="400110"/>
          </a:xfrm>
          <a:prstGeom prst="rect">
            <a:avLst/>
          </a:prstGeom>
          <a:noFill/>
        </p:spPr>
        <p:txBody>
          <a:bodyPr wrap="square" rtlCol="0">
            <a:spAutoFit/>
          </a:bodyPr>
          <a:lstStyle/>
          <a:p>
            <a:r>
              <a:rPr lang="nl-NL" sz="2000" dirty="0">
                <a:latin typeface="Eras Light ITC" panose="020B0402030504020804" pitchFamily="34" charset="0"/>
              </a:rPr>
              <a:t>Veganistisch</a:t>
            </a:r>
          </a:p>
        </p:txBody>
      </p:sp>
      <p:sp>
        <p:nvSpPr>
          <p:cNvPr id="48" name="Tekstvak 47"/>
          <p:cNvSpPr txBox="1"/>
          <p:nvPr/>
        </p:nvSpPr>
        <p:spPr>
          <a:xfrm>
            <a:off x="5118265" y="1597708"/>
            <a:ext cx="2585612" cy="707886"/>
          </a:xfrm>
          <a:prstGeom prst="rect">
            <a:avLst/>
          </a:prstGeom>
          <a:noFill/>
        </p:spPr>
        <p:txBody>
          <a:bodyPr wrap="square" rtlCol="0">
            <a:spAutoFit/>
          </a:bodyPr>
          <a:lstStyle/>
          <a:p>
            <a:r>
              <a:rPr lang="nl-NL" sz="2000" dirty="0">
                <a:latin typeface="Eras Light ITC" panose="020B0402030504020804" pitchFamily="34" charset="0"/>
              </a:rPr>
              <a:t>Lokaal </a:t>
            </a:r>
          </a:p>
          <a:p>
            <a:r>
              <a:rPr lang="nl-NL" sz="2000" dirty="0">
                <a:latin typeface="Eras Light ITC" panose="020B0402030504020804" pitchFamily="34" charset="0"/>
              </a:rPr>
              <a:t>geproduceerd</a:t>
            </a:r>
          </a:p>
        </p:txBody>
      </p:sp>
      <p:sp>
        <p:nvSpPr>
          <p:cNvPr id="49" name="Tekstvak 48"/>
          <p:cNvSpPr txBox="1"/>
          <p:nvPr/>
        </p:nvSpPr>
        <p:spPr>
          <a:xfrm>
            <a:off x="6790684" y="4450426"/>
            <a:ext cx="2734316" cy="707886"/>
          </a:xfrm>
          <a:prstGeom prst="rect">
            <a:avLst/>
          </a:prstGeom>
          <a:noFill/>
        </p:spPr>
        <p:txBody>
          <a:bodyPr wrap="square" rtlCol="0">
            <a:spAutoFit/>
          </a:bodyPr>
          <a:lstStyle/>
          <a:p>
            <a:r>
              <a:rPr lang="nl-NL" sz="2000" dirty="0">
                <a:latin typeface="Eras Light ITC" panose="020B0402030504020804" pitchFamily="34" charset="0"/>
              </a:rPr>
              <a:t>Steunt lokale </a:t>
            </a:r>
          </a:p>
          <a:p>
            <a:r>
              <a:rPr lang="nl-NL" sz="2000" dirty="0">
                <a:latin typeface="Eras Light ITC" panose="020B0402030504020804" pitchFamily="34" charset="0"/>
              </a:rPr>
              <a:t>bevolking</a:t>
            </a:r>
          </a:p>
        </p:txBody>
      </p:sp>
      <p:sp>
        <p:nvSpPr>
          <p:cNvPr id="50" name="Tekstvak 49"/>
          <p:cNvSpPr txBox="1"/>
          <p:nvPr/>
        </p:nvSpPr>
        <p:spPr>
          <a:xfrm>
            <a:off x="1691185" y="1859152"/>
            <a:ext cx="1849912" cy="400110"/>
          </a:xfrm>
          <a:prstGeom prst="rect">
            <a:avLst/>
          </a:prstGeom>
          <a:noFill/>
        </p:spPr>
        <p:txBody>
          <a:bodyPr wrap="square" rtlCol="0">
            <a:spAutoFit/>
          </a:bodyPr>
          <a:lstStyle/>
          <a:p>
            <a:r>
              <a:rPr lang="nl-NL" sz="2000" dirty="0">
                <a:latin typeface="Eras Light ITC" panose="020B0402030504020804" pitchFamily="34" charset="0"/>
              </a:rPr>
              <a:t>Milieuvriendelijk </a:t>
            </a:r>
          </a:p>
        </p:txBody>
      </p:sp>
      <p:cxnSp>
        <p:nvCxnSpPr>
          <p:cNvPr id="52" name="Rechte verbindingslijn 51"/>
          <p:cNvCxnSpPr/>
          <p:nvPr/>
        </p:nvCxnSpPr>
        <p:spPr>
          <a:xfrm>
            <a:off x="373356" y="1282895"/>
            <a:ext cx="9238119"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51" name="Groep 50"/>
          <p:cNvGrpSpPr/>
          <p:nvPr/>
        </p:nvGrpSpPr>
        <p:grpSpPr>
          <a:xfrm>
            <a:off x="1544401" y="2315173"/>
            <a:ext cx="895351" cy="345746"/>
            <a:chOff x="1124518" y="2265528"/>
            <a:chExt cx="895351" cy="345746"/>
          </a:xfrm>
        </p:grpSpPr>
        <p:cxnSp>
          <p:nvCxnSpPr>
            <p:cNvPr id="53" name="Rechte verbindingslijn 52"/>
            <p:cNvCxnSpPr/>
            <p:nvPr/>
          </p:nvCxnSpPr>
          <p:spPr>
            <a:xfrm flipV="1">
              <a:off x="1124518" y="2265528"/>
              <a:ext cx="185667" cy="3457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Rechte verbindingslijn 53"/>
            <p:cNvCxnSpPr/>
            <p:nvPr/>
          </p:nvCxnSpPr>
          <p:spPr>
            <a:xfrm>
              <a:off x="1310185" y="2265528"/>
              <a:ext cx="709684"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643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42833" y="181815"/>
            <a:ext cx="76282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latin typeface="Eras Light ITC" panose="020B0402030504020804" pitchFamily="34" charset="0"/>
              </a:rPr>
              <a:t>Alle informatie overzichtelijk bij elkaar…</a:t>
            </a:r>
          </a:p>
        </p:txBody>
      </p:sp>
      <p:cxnSp>
        <p:nvCxnSpPr>
          <p:cNvPr id="5" name="Rechte verbindingslijn 4"/>
          <p:cNvCxnSpPr/>
          <p:nvPr/>
        </p:nvCxnSpPr>
        <p:spPr>
          <a:xfrm>
            <a:off x="373356" y="1282895"/>
            <a:ext cx="9238119"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a:blip r:embed="rId2"/>
          <a:stretch>
            <a:fillRect/>
          </a:stretch>
        </p:blipFill>
        <p:spPr>
          <a:xfrm>
            <a:off x="1430064" y="1457326"/>
            <a:ext cx="7124700" cy="5400675"/>
          </a:xfrm>
          <a:prstGeom prst="rect">
            <a:avLst/>
          </a:prstGeom>
        </p:spPr>
      </p:pic>
      <p:pic>
        <p:nvPicPr>
          <p:cNvPr id="9" name="Afbeelding 8"/>
          <p:cNvPicPr>
            <a:picLocks noChangeAspect="1"/>
          </p:cNvPicPr>
          <p:nvPr/>
        </p:nvPicPr>
        <p:blipFill rotWithShape="1">
          <a:blip r:embed="rId3"/>
          <a:srcRect l="21416" t="12945" r="24028" b="13686"/>
          <a:stretch/>
        </p:blipFill>
        <p:spPr>
          <a:xfrm>
            <a:off x="1430064" y="1457325"/>
            <a:ext cx="7124700" cy="5387057"/>
          </a:xfrm>
          <a:prstGeom prst="rect">
            <a:avLst/>
          </a:prstGeom>
        </p:spPr>
      </p:pic>
      <p:pic>
        <p:nvPicPr>
          <p:cNvPr id="11" name="Afbeelding 10"/>
          <p:cNvPicPr>
            <a:picLocks noChangeAspect="1"/>
          </p:cNvPicPr>
          <p:nvPr/>
        </p:nvPicPr>
        <p:blipFill>
          <a:blip r:embed="rId4"/>
          <a:stretch>
            <a:fillRect/>
          </a:stretch>
        </p:blipFill>
        <p:spPr>
          <a:xfrm>
            <a:off x="1430065" y="1457323"/>
            <a:ext cx="7149173" cy="5883174"/>
          </a:xfrm>
          <a:prstGeom prst="rect">
            <a:avLst/>
          </a:prstGeom>
        </p:spPr>
      </p:pic>
    </p:spTree>
    <p:extLst>
      <p:ext uri="{BB962C8B-B14F-4D97-AF65-F5344CB8AC3E}">
        <p14:creationId xmlns:p14="http://schemas.microsoft.com/office/powerpoint/2010/main" val="342441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1044231" y="167527"/>
            <a:ext cx="7896367" cy="1325563"/>
          </a:xfrm>
        </p:spPr>
        <p:txBody>
          <a:bodyPr>
            <a:normAutofit/>
          </a:bodyPr>
          <a:lstStyle/>
          <a:p>
            <a:r>
              <a:rPr lang="nl-NL" sz="3600" dirty="0">
                <a:latin typeface="Eras Light ITC" panose="020B0402030504020804" pitchFamily="34" charset="0"/>
              </a:rPr>
              <a:t>…zodat jij de bewuste keuze kan maken!</a:t>
            </a:r>
          </a:p>
        </p:txBody>
      </p:sp>
      <p:cxnSp>
        <p:nvCxnSpPr>
          <p:cNvPr id="6" name="Rechte verbindingslijn 5"/>
          <p:cNvCxnSpPr/>
          <p:nvPr/>
        </p:nvCxnSpPr>
        <p:spPr>
          <a:xfrm>
            <a:off x="373356" y="1282895"/>
            <a:ext cx="9238119"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1028" name="Picture 4" descr="http://www.peopletree.co.uk/productimages/women/knitwear/fishermans-jumper-0af69da628a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7" r="2262"/>
          <a:stretch/>
        </p:blipFill>
        <p:spPr bwMode="auto">
          <a:xfrm>
            <a:off x="889000" y="1334622"/>
            <a:ext cx="3657601" cy="55233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ts"/>
          <p:cNvPicPr>
            <a:picLocks noChangeAspect="1" noChangeArrowheads="1"/>
          </p:cNvPicPr>
          <p:nvPr/>
        </p:nvPicPr>
        <p:blipFill rotWithShape="1">
          <a:blip r:embed="rId3">
            <a:extLst>
              <a:ext uri="{28A0092B-C50C-407E-A947-70E740481C1C}">
                <a14:useLocalDpi xmlns:a14="http://schemas.microsoft.com/office/drawing/2010/main" val="0"/>
              </a:ext>
            </a:extLst>
          </a:blip>
          <a:srcRect b="63920"/>
          <a:stretch/>
        </p:blipFill>
        <p:spPr bwMode="auto">
          <a:xfrm>
            <a:off x="5181954" y="2143286"/>
            <a:ext cx="3657601" cy="4064516"/>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5128860" y="1261510"/>
            <a:ext cx="3763787" cy="954107"/>
          </a:xfrm>
          <a:prstGeom prst="rect">
            <a:avLst/>
          </a:prstGeom>
          <a:noFill/>
        </p:spPr>
        <p:txBody>
          <a:bodyPr wrap="square" rtlCol="0">
            <a:spAutoFit/>
          </a:bodyPr>
          <a:lstStyle/>
          <a:p>
            <a:r>
              <a:rPr lang="nl-NL" sz="2800" dirty="0">
                <a:latin typeface="Eras Light ITC" panose="020B0402030504020804" pitchFamily="34" charset="0"/>
              </a:rPr>
              <a:t>Een keuze voor gelukkige mensen</a:t>
            </a:r>
          </a:p>
        </p:txBody>
      </p:sp>
      <p:pic>
        <p:nvPicPr>
          <p:cNvPr id="1032" name="Picture 8" descr="Tacy Multicolor Stripes"/>
          <p:cNvPicPr>
            <a:picLocks noChangeAspect="1" noChangeArrowheads="1"/>
          </p:cNvPicPr>
          <p:nvPr/>
        </p:nvPicPr>
        <p:blipFill rotWithShape="1">
          <a:blip r:embed="rId4">
            <a:extLst>
              <a:ext uri="{28A0092B-C50C-407E-A947-70E740481C1C}">
                <a14:useLocalDpi xmlns:a14="http://schemas.microsoft.com/office/drawing/2010/main" val="0"/>
              </a:ext>
            </a:extLst>
          </a:blip>
          <a:srcRect r="5643"/>
          <a:stretch/>
        </p:blipFill>
        <p:spPr bwMode="auto">
          <a:xfrm>
            <a:off x="5134002" y="1339534"/>
            <a:ext cx="3758644" cy="5744350"/>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781177" y="1330956"/>
            <a:ext cx="3976915" cy="5843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34" name="Picture 10" descr="Image result for earth health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507" r="25499"/>
          <a:stretch/>
        </p:blipFill>
        <p:spPr bwMode="auto">
          <a:xfrm>
            <a:off x="822354" y="2143286"/>
            <a:ext cx="3657601" cy="406451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729342" y="6271291"/>
            <a:ext cx="3976915" cy="523220"/>
          </a:xfrm>
          <a:prstGeom prst="rect">
            <a:avLst/>
          </a:prstGeom>
          <a:noFill/>
        </p:spPr>
        <p:txBody>
          <a:bodyPr wrap="square" rtlCol="0">
            <a:spAutoFit/>
          </a:bodyPr>
          <a:lstStyle/>
          <a:p>
            <a:r>
              <a:rPr lang="nl-NL" sz="2800" dirty="0">
                <a:latin typeface="Eras Light ITC" panose="020B0402030504020804" pitchFamily="34" charset="0"/>
              </a:rPr>
              <a:t>en een gezonde planeet!</a:t>
            </a:r>
          </a:p>
        </p:txBody>
      </p:sp>
    </p:spTree>
    <p:extLst>
      <p:ext uri="{BB962C8B-B14F-4D97-AF65-F5344CB8AC3E}">
        <p14:creationId xmlns:p14="http://schemas.microsoft.com/office/powerpoint/2010/main" val="310417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6"/>
          </p:nvPr>
        </p:nvSpPr>
        <p:spPr/>
        <p:txBody>
          <a:bodyPr/>
          <a:lstStyle/>
          <a:p>
            <a:pPr lvl="0"/>
            <a:r>
              <a:rPr lang="nl-NL" dirty="0"/>
              <a:t>Meet </a:t>
            </a:r>
            <a:r>
              <a:rPr lang="nl-NL" dirty="0" err="1"/>
              <a:t>and</a:t>
            </a:r>
            <a:r>
              <a:rPr lang="nl-NL" dirty="0"/>
              <a:t> Greet  6 februari 2018</a:t>
            </a:r>
          </a:p>
          <a:p>
            <a:endParaRPr lang="nl-NL" dirty="0"/>
          </a:p>
        </p:txBody>
      </p:sp>
      <p:sp>
        <p:nvSpPr>
          <p:cNvPr id="3" name="Tijdelijke aanduiding voor inhoud 2"/>
          <p:cNvSpPr>
            <a:spLocks noGrp="1"/>
          </p:cNvSpPr>
          <p:nvPr>
            <p:ph sz="quarter" idx="17"/>
          </p:nvPr>
        </p:nvSpPr>
        <p:spPr>
          <a:xfrm>
            <a:off x="435425" y="1440607"/>
            <a:ext cx="8229188" cy="4813544"/>
          </a:xfrm>
        </p:spPr>
        <p:txBody>
          <a:bodyPr/>
          <a:lstStyle/>
          <a:p>
            <a:pPr marL="180975" indent="-180975">
              <a:lnSpc>
                <a:spcPct val="150000"/>
              </a:lnSpc>
              <a:buFont typeface="Arial" panose="020B0604020202020204" pitchFamily="34" charset="0"/>
              <a:buChar char="•"/>
            </a:pPr>
            <a:r>
              <a:rPr lang="nl-NL" sz="2000" b="1" dirty="0"/>
              <a:t>Venray bedrijven coöperatie </a:t>
            </a:r>
          </a:p>
          <a:p>
            <a:pPr marL="361950" lvl="1" indent="-180975">
              <a:lnSpc>
                <a:spcPct val="150000"/>
              </a:lnSpc>
              <a:buFont typeface="Arial" panose="020B0604020202020204" pitchFamily="34" charset="0"/>
              <a:buChar char="•"/>
            </a:pPr>
            <a:r>
              <a:rPr lang="nl-NL" sz="1800" dirty="0"/>
              <a:t>Energieprojecten voor gemeenschapshuizen, sportaccommodaties en voor particuliere woningen</a:t>
            </a:r>
          </a:p>
          <a:p>
            <a:pPr marL="361950" lvl="1" indent="-180975">
              <a:lnSpc>
                <a:spcPct val="150000"/>
              </a:lnSpc>
              <a:buFont typeface="Arial" panose="020B0604020202020204" pitchFamily="34" charset="0"/>
              <a:buChar char="•"/>
            </a:pPr>
            <a:r>
              <a:rPr lang="nl-NL" sz="1800" dirty="0"/>
              <a:t>In 2016 een succesvolle beurs georganiseerd </a:t>
            </a:r>
          </a:p>
          <a:p>
            <a:pPr marL="361950" lvl="1" indent="-180975">
              <a:lnSpc>
                <a:spcPct val="150000"/>
              </a:lnSpc>
              <a:buFont typeface="Arial" panose="020B0604020202020204" pitchFamily="34" charset="0"/>
              <a:buChar char="•"/>
            </a:pPr>
            <a:r>
              <a:rPr lang="nl-NL" sz="1800" dirty="0"/>
              <a:t>Collectief PV-project voor bewoners (500 panelensets)</a:t>
            </a:r>
          </a:p>
          <a:p>
            <a:pPr marL="180975" indent="-180975">
              <a:lnSpc>
                <a:spcPct val="150000"/>
              </a:lnSpc>
              <a:buFont typeface="Arial" panose="020B0604020202020204" pitchFamily="34" charset="0"/>
              <a:buChar char="•"/>
            </a:pPr>
            <a:r>
              <a:rPr lang="nl-NL" sz="2000" b="1" dirty="0"/>
              <a:t>Deurne burger coöperatie </a:t>
            </a:r>
          </a:p>
          <a:p>
            <a:pPr marL="361950" lvl="1" indent="-180975">
              <a:lnSpc>
                <a:spcPct val="150000"/>
              </a:lnSpc>
              <a:buFont typeface="Arial" panose="020B0604020202020204" pitchFamily="34" charset="0"/>
              <a:buChar char="•"/>
            </a:pPr>
            <a:r>
              <a:rPr lang="nl-NL" sz="1800" b="1" dirty="0" err="1"/>
              <a:t>Vlaas</a:t>
            </a:r>
            <a:r>
              <a:rPr lang="nl-NL" sz="1800" b="1" dirty="0"/>
              <a:t> project</a:t>
            </a:r>
            <a:r>
              <a:rPr lang="nl-NL" sz="1800" dirty="0"/>
              <a:t>, grootste zonneweide project van Nederland in 2018</a:t>
            </a:r>
          </a:p>
          <a:p>
            <a:pPr marL="361950" lvl="1" indent="-180975">
              <a:lnSpc>
                <a:spcPct val="150000"/>
              </a:lnSpc>
              <a:buFont typeface="Arial" panose="020B0604020202020204" pitchFamily="34" charset="0"/>
              <a:buChar char="•"/>
            </a:pPr>
            <a:r>
              <a:rPr lang="nl-NL" sz="1800" dirty="0"/>
              <a:t>Voorlichting in de wijken afhankelijk van extra steun gemeente</a:t>
            </a:r>
          </a:p>
          <a:p>
            <a:pPr lvl="0" indent="0">
              <a:lnSpc>
                <a:spcPct val="150000"/>
              </a:lnSpc>
            </a:pPr>
            <a:endParaRPr lang="nl-NL" sz="2000" dirty="0">
              <a:solidFill>
                <a:srgbClr val="00B0F0"/>
              </a:solidFill>
            </a:endParaRPr>
          </a:p>
          <a:p>
            <a:pPr lvl="0" indent="0">
              <a:lnSpc>
                <a:spcPct val="150000"/>
              </a:lnSpc>
            </a:pPr>
            <a:r>
              <a:rPr lang="nl-NL" sz="2000" dirty="0">
                <a:solidFill>
                  <a:srgbClr val="00B0F0"/>
                </a:solidFill>
              </a:rPr>
              <a:t>Betrokken als vrijwilliger en als adviesbureau </a:t>
            </a:r>
            <a:r>
              <a:rPr lang="nl-NL" sz="2000" dirty="0" err="1"/>
              <a:t>milicon</a:t>
            </a:r>
            <a:endParaRPr lang="nl-NL" sz="2000" dirty="0"/>
          </a:p>
        </p:txBody>
      </p:sp>
      <p:sp>
        <p:nvSpPr>
          <p:cNvPr id="4" name="Tijdelijke aanduiding voor tekst 3"/>
          <p:cNvSpPr>
            <a:spLocks noGrp="1"/>
          </p:cNvSpPr>
          <p:nvPr>
            <p:ph type="body" sz="quarter" idx="10"/>
          </p:nvPr>
        </p:nvSpPr>
        <p:spPr>
          <a:xfrm>
            <a:off x="428949" y="770243"/>
            <a:ext cx="7257187" cy="707659"/>
          </a:xfrm>
        </p:spPr>
        <p:txBody>
          <a:bodyPr/>
          <a:lstStyle/>
          <a:p>
            <a:r>
              <a:rPr lang="nl-NL" sz="2400" dirty="0"/>
              <a:t>Mat – een burger- en een bedrijven coöperatie</a:t>
            </a:r>
          </a:p>
        </p:txBody>
      </p:sp>
      <p:pic>
        <p:nvPicPr>
          <p:cNvPr id="6" name="Picture 2" descr="http://venrayenergiezuinig.nl/wp-content/uploads/2016/08/logo.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664" y="802426"/>
            <a:ext cx="1113710" cy="993310"/>
          </a:xfrm>
          <a:prstGeom prst="rect">
            <a:avLst/>
          </a:prstGeom>
          <a:solidFill>
            <a:srgbClr val="EDF6F9">
              <a:alpha val="75000"/>
            </a:srgbClr>
          </a:solidFill>
          <a:extLst/>
        </p:spPr>
      </p:pic>
      <p:pic>
        <p:nvPicPr>
          <p:cNvPr id="7" name="Picture 6" descr="Logo Energyport Peellan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4975" y="8626"/>
            <a:ext cx="2482774" cy="781977"/>
          </a:xfrm>
          <a:prstGeom prst="rect">
            <a:avLst/>
          </a:prstGeom>
          <a:solidFill>
            <a:srgbClr val="EDF6F9">
              <a:alpha val="74000"/>
            </a:srgbClr>
          </a:solidFill>
          <a:extLst/>
        </p:spPr>
      </p:pic>
      <p:pic>
        <p:nvPicPr>
          <p:cNvPr id="8" name="Picture 4" descr="logomilic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3339" y="5576459"/>
            <a:ext cx="2282547" cy="920628"/>
          </a:xfrm>
          <a:prstGeom prst="rect">
            <a:avLst/>
          </a:prstGeom>
          <a:solidFill>
            <a:srgbClr val="EDF6F9">
              <a:alpha val="75000"/>
            </a:srgbClr>
          </a:solidFill>
          <a:extLst/>
        </p:spPr>
      </p:pic>
    </p:spTree>
    <p:extLst>
      <p:ext uri="{BB962C8B-B14F-4D97-AF65-F5344CB8AC3E}">
        <p14:creationId xmlns:p14="http://schemas.microsoft.com/office/powerpoint/2010/main" val="1827648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115" y="1857576"/>
            <a:ext cx="8868229" cy="2105227"/>
          </a:xfrm>
          <a:prstGeom prst="rect">
            <a:avLst/>
          </a:prstGeom>
        </p:spPr>
      </p:pic>
      <p:sp>
        <p:nvSpPr>
          <p:cNvPr id="5" name="Tekstvak 4"/>
          <p:cNvSpPr txBox="1"/>
          <p:nvPr/>
        </p:nvSpPr>
        <p:spPr>
          <a:xfrm>
            <a:off x="2433590" y="5225143"/>
            <a:ext cx="4995278" cy="584775"/>
          </a:xfrm>
          <a:prstGeom prst="rect">
            <a:avLst/>
          </a:prstGeom>
          <a:noFill/>
        </p:spPr>
        <p:txBody>
          <a:bodyPr wrap="none" rtlCol="0">
            <a:spAutoFit/>
          </a:bodyPr>
          <a:lstStyle/>
          <a:p>
            <a:r>
              <a:rPr lang="nl-NL" sz="3200" spc="600" dirty="0">
                <a:latin typeface="Eras Light ITC" panose="020B0402030504020804" pitchFamily="34" charset="0"/>
              </a:rPr>
              <a:t>www.projectcece.nl</a:t>
            </a:r>
          </a:p>
        </p:txBody>
      </p:sp>
    </p:spTree>
    <p:extLst>
      <p:ext uri="{BB962C8B-B14F-4D97-AF65-F5344CB8AC3E}">
        <p14:creationId xmlns:p14="http://schemas.microsoft.com/office/powerpoint/2010/main" val="1601233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90D77-4D70-4920-B79F-C9F2BD037703}"/>
              </a:ext>
            </a:extLst>
          </p:cNvPr>
          <p:cNvSpPr>
            <a:spLocks noGrp="1"/>
          </p:cNvSpPr>
          <p:nvPr>
            <p:ph type="ctrTitle"/>
          </p:nvPr>
        </p:nvSpPr>
        <p:spPr>
          <a:xfrm>
            <a:off x="1882530" y="1871964"/>
            <a:ext cx="7429500" cy="722692"/>
          </a:xfrm>
        </p:spPr>
        <p:txBody>
          <a:bodyPr>
            <a:normAutofit/>
          </a:bodyPr>
          <a:lstStyle/>
          <a:p>
            <a:pPr algn="r"/>
            <a:r>
              <a:rPr lang="en-US" sz="2275" dirty="0"/>
              <a:t>Boosting battery energy with pure silicon anodes</a:t>
            </a:r>
          </a:p>
        </p:txBody>
      </p:sp>
    </p:spTree>
    <p:extLst>
      <p:ext uri="{BB962C8B-B14F-4D97-AF65-F5344CB8AC3E}">
        <p14:creationId xmlns:p14="http://schemas.microsoft.com/office/powerpoint/2010/main" val="3264304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FAB36D-08A5-4E4C-B1AB-95D418FE360B}"/>
              </a:ext>
            </a:extLst>
          </p:cNvPr>
          <p:cNvSpPr>
            <a:spLocks noGrp="1"/>
          </p:cNvSpPr>
          <p:nvPr>
            <p:ph type="title"/>
          </p:nvPr>
        </p:nvSpPr>
        <p:spPr/>
        <p:txBody>
          <a:bodyPr/>
          <a:lstStyle/>
          <a:p>
            <a:r>
              <a:rPr lang="en-US" dirty="0"/>
              <a:t>Pure silicon anodes</a:t>
            </a:r>
          </a:p>
        </p:txBody>
      </p:sp>
      <p:pic>
        <p:nvPicPr>
          <p:cNvPr id="4" name="Afbeelding 3">
            <a:extLst>
              <a:ext uri="{FF2B5EF4-FFF2-40B4-BE49-F238E27FC236}">
                <a16:creationId xmlns:a16="http://schemas.microsoft.com/office/drawing/2014/main" id="{FDC804F2-9FBF-4DAD-B8C4-93D54DAFE6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6493" y="2429484"/>
            <a:ext cx="2822297" cy="2116722"/>
          </a:xfrm>
          <a:prstGeom prst="rect">
            <a:avLst/>
          </a:prstGeom>
        </p:spPr>
      </p:pic>
      <p:pic>
        <p:nvPicPr>
          <p:cNvPr id="5" name="Afbeelding 4">
            <a:extLst>
              <a:ext uri="{FF2B5EF4-FFF2-40B4-BE49-F238E27FC236}">
                <a16:creationId xmlns:a16="http://schemas.microsoft.com/office/drawing/2014/main" id="{47EBC087-4467-40EB-8394-68F8937EE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869" y="2442179"/>
            <a:ext cx="3362615" cy="2104028"/>
          </a:xfrm>
          <a:prstGeom prst="rect">
            <a:avLst/>
          </a:prstGeom>
        </p:spPr>
      </p:pic>
      <p:pic>
        <p:nvPicPr>
          <p:cNvPr id="6" name="Afbeelding 5" descr="Schermafbeelding 2016-03-03 om 10.18.00.png">
            <a:extLst>
              <a:ext uri="{FF2B5EF4-FFF2-40B4-BE49-F238E27FC236}">
                <a16:creationId xmlns:a16="http://schemas.microsoft.com/office/drawing/2014/main" id="{2DDF7D99-AB4D-41CD-B670-3F5549FE97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1389" y="5331541"/>
            <a:ext cx="1091410" cy="416721"/>
          </a:xfrm>
          <a:prstGeom prst="rect">
            <a:avLst/>
          </a:prstGeom>
        </p:spPr>
      </p:pic>
      <p:pic>
        <p:nvPicPr>
          <p:cNvPr id="7" name="Afbeelding 6" descr="Logo_Leyden_Jar_def.pdf">
            <a:extLst>
              <a:ext uri="{FF2B5EF4-FFF2-40B4-BE49-F238E27FC236}">
                <a16:creationId xmlns:a16="http://schemas.microsoft.com/office/drawing/2014/main" id="{CCFC3453-0822-4B47-879E-CCD888AFD1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 y="5110292"/>
            <a:ext cx="1515911" cy="1071220"/>
          </a:xfrm>
          <a:prstGeom prst="rect">
            <a:avLst/>
          </a:prstGeom>
        </p:spPr>
      </p:pic>
      <p:pic>
        <p:nvPicPr>
          <p:cNvPr id="8" name="Afbeelding 7" descr="Schermafbeelding 2017-02-09 om 13.45.10.png">
            <a:extLst>
              <a:ext uri="{FF2B5EF4-FFF2-40B4-BE49-F238E27FC236}">
                <a16:creationId xmlns:a16="http://schemas.microsoft.com/office/drawing/2014/main" id="{6DF73BB7-068D-40CB-AD9D-A69A064AD5A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41245" y="5310466"/>
            <a:ext cx="751766" cy="458870"/>
          </a:xfrm>
          <a:prstGeom prst="rect">
            <a:avLst/>
          </a:prstGeom>
        </p:spPr>
      </p:pic>
      <p:pic>
        <p:nvPicPr>
          <p:cNvPr id="9" name="Afbeelding 8" descr="Schermafbeelding 2016-09-14 om 16.56.09.png">
            <a:extLst>
              <a:ext uri="{FF2B5EF4-FFF2-40B4-BE49-F238E27FC236}">
                <a16:creationId xmlns:a16="http://schemas.microsoft.com/office/drawing/2014/main" id="{45002D11-54D3-4F8D-85EC-BDBF15C5A7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65686" y="5312176"/>
            <a:ext cx="1292673" cy="455451"/>
          </a:xfrm>
          <a:prstGeom prst="rect">
            <a:avLst/>
          </a:prstGeom>
        </p:spPr>
      </p:pic>
      <p:pic>
        <p:nvPicPr>
          <p:cNvPr id="10" name="Afbeelding 9">
            <a:extLst>
              <a:ext uri="{FF2B5EF4-FFF2-40B4-BE49-F238E27FC236}">
                <a16:creationId xmlns:a16="http://schemas.microsoft.com/office/drawing/2014/main" id="{1F53F8B2-2E3B-49AE-A6EE-EB7A8ABFCB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8003" y="5297610"/>
            <a:ext cx="1110499" cy="484580"/>
          </a:xfrm>
          <a:prstGeom prst="rect">
            <a:avLst/>
          </a:prstGeom>
        </p:spPr>
      </p:pic>
      <p:pic>
        <p:nvPicPr>
          <p:cNvPr id="11" name="Afbeelding 10">
            <a:extLst>
              <a:ext uri="{FF2B5EF4-FFF2-40B4-BE49-F238E27FC236}">
                <a16:creationId xmlns:a16="http://schemas.microsoft.com/office/drawing/2014/main" id="{AA14FD27-8F01-4A03-B479-C00521012B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5898" y="5347667"/>
            <a:ext cx="1730102" cy="384468"/>
          </a:xfrm>
          <a:prstGeom prst="rect">
            <a:avLst/>
          </a:prstGeom>
        </p:spPr>
      </p:pic>
      <p:sp>
        <p:nvSpPr>
          <p:cNvPr id="12" name="Tekstvak 11">
            <a:extLst>
              <a:ext uri="{FF2B5EF4-FFF2-40B4-BE49-F238E27FC236}">
                <a16:creationId xmlns:a16="http://schemas.microsoft.com/office/drawing/2014/main" id="{6D9A4EEF-12BB-4BFA-BD9E-87B84FA3AE21}"/>
              </a:ext>
            </a:extLst>
          </p:cNvPr>
          <p:cNvSpPr txBox="1"/>
          <p:nvPr/>
        </p:nvSpPr>
        <p:spPr>
          <a:xfrm>
            <a:off x="8539588" y="1592262"/>
            <a:ext cx="833883" cy="559064"/>
          </a:xfrm>
          <a:prstGeom prst="rect">
            <a:avLst/>
          </a:prstGeom>
          <a:noFill/>
        </p:spPr>
        <p:txBody>
          <a:bodyPr wrap="none" rtlCol="0">
            <a:spAutoFit/>
          </a:bodyPr>
          <a:lstStyle/>
          <a:p>
            <a:r>
              <a:rPr lang="en-US" sz="3033" b="1" dirty="0">
                <a:solidFill>
                  <a:schemeClr val="bg1">
                    <a:lumMod val="65000"/>
                  </a:schemeClr>
                </a:solidFill>
                <a:latin typeface="Bruum FY" charset="0"/>
                <a:ea typeface="Bruum FY" charset="0"/>
                <a:cs typeface="Bruum FY" charset="0"/>
              </a:rPr>
              <a:t>10x</a:t>
            </a:r>
          </a:p>
        </p:txBody>
      </p:sp>
      <p:sp>
        <p:nvSpPr>
          <p:cNvPr id="13" name="Tekstvak 12">
            <a:extLst>
              <a:ext uri="{FF2B5EF4-FFF2-40B4-BE49-F238E27FC236}">
                <a16:creationId xmlns:a16="http://schemas.microsoft.com/office/drawing/2014/main" id="{DBA5DD4C-65CA-42EB-867C-EF06A0B1EAC8}"/>
              </a:ext>
            </a:extLst>
          </p:cNvPr>
          <p:cNvSpPr txBox="1"/>
          <p:nvPr/>
        </p:nvSpPr>
        <p:spPr>
          <a:xfrm>
            <a:off x="8487491" y="2789237"/>
            <a:ext cx="963725" cy="559064"/>
          </a:xfrm>
          <a:prstGeom prst="rect">
            <a:avLst/>
          </a:prstGeom>
          <a:noFill/>
        </p:spPr>
        <p:txBody>
          <a:bodyPr wrap="none" rtlCol="0">
            <a:spAutoFit/>
          </a:bodyPr>
          <a:lstStyle/>
          <a:p>
            <a:r>
              <a:rPr lang="en-US" sz="3033" b="1" dirty="0">
                <a:solidFill>
                  <a:schemeClr val="bg1">
                    <a:lumMod val="65000"/>
                  </a:schemeClr>
                </a:solidFill>
                <a:latin typeface="Bruum FY" charset="0"/>
                <a:ea typeface="Bruum FY" charset="0"/>
                <a:cs typeface="Bruum FY" charset="0"/>
              </a:rPr>
              <a:t>50%</a:t>
            </a:r>
          </a:p>
        </p:txBody>
      </p:sp>
      <p:sp>
        <p:nvSpPr>
          <p:cNvPr id="14" name="Tekstvak 13">
            <a:extLst>
              <a:ext uri="{FF2B5EF4-FFF2-40B4-BE49-F238E27FC236}">
                <a16:creationId xmlns:a16="http://schemas.microsoft.com/office/drawing/2014/main" id="{F0FF9F30-E668-4E91-96C6-3D3CC4033C77}"/>
              </a:ext>
            </a:extLst>
          </p:cNvPr>
          <p:cNvSpPr txBox="1"/>
          <p:nvPr/>
        </p:nvSpPr>
        <p:spPr>
          <a:xfrm>
            <a:off x="8404793" y="3958696"/>
            <a:ext cx="1050288" cy="1025794"/>
          </a:xfrm>
          <a:prstGeom prst="rect">
            <a:avLst/>
          </a:prstGeom>
          <a:noFill/>
        </p:spPr>
        <p:txBody>
          <a:bodyPr wrap="none" rtlCol="0">
            <a:spAutoFit/>
          </a:bodyPr>
          <a:lstStyle/>
          <a:p>
            <a:r>
              <a:rPr lang="en-US" sz="3033" b="1" dirty="0">
                <a:solidFill>
                  <a:schemeClr val="bg1">
                    <a:lumMod val="65000"/>
                  </a:schemeClr>
                </a:solidFill>
                <a:latin typeface="Bruum FY" charset="0"/>
                <a:ea typeface="Bruum FY" charset="0"/>
                <a:cs typeface="Bruum FY" charset="0"/>
              </a:rPr>
              <a:t>1200</a:t>
            </a:r>
          </a:p>
          <a:p>
            <a:r>
              <a:rPr lang="en-US" sz="3033" b="1" dirty="0" err="1">
                <a:solidFill>
                  <a:schemeClr val="bg1">
                    <a:lumMod val="65000"/>
                  </a:schemeClr>
                </a:solidFill>
                <a:latin typeface="Bruum FY" charset="0"/>
                <a:ea typeface="Bruum FY" charset="0"/>
                <a:cs typeface="Bruum FY" charset="0"/>
              </a:rPr>
              <a:t>Wh</a:t>
            </a:r>
            <a:r>
              <a:rPr lang="en-US" sz="3033" b="1" dirty="0">
                <a:solidFill>
                  <a:schemeClr val="bg1">
                    <a:lumMod val="65000"/>
                  </a:schemeClr>
                </a:solidFill>
                <a:latin typeface="Bruum FY" charset="0"/>
                <a:ea typeface="Bruum FY" charset="0"/>
                <a:cs typeface="Bruum FY" charset="0"/>
              </a:rPr>
              <a:t>/l</a:t>
            </a:r>
          </a:p>
        </p:txBody>
      </p:sp>
    </p:spTree>
    <p:extLst>
      <p:ext uri="{BB962C8B-B14F-4D97-AF65-F5344CB8AC3E}">
        <p14:creationId xmlns:p14="http://schemas.microsoft.com/office/powerpoint/2010/main" val="18327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0E2DC-C1F8-4245-8DB0-44662A15F327}"/>
              </a:ext>
            </a:extLst>
          </p:cNvPr>
          <p:cNvSpPr>
            <a:spLocks noGrp="1"/>
          </p:cNvSpPr>
          <p:nvPr>
            <p:ph type="title"/>
          </p:nvPr>
        </p:nvSpPr>
        <p:spPr/>
        <p:txBody>
          <a:bodyPr/>
          <a:lstStyle/>
          <a:p>
            <a:r>
              <a:rPr lang="en-US" dirty="0"/>
              <a:t>How it all started </a:t>
            </a:r>
          </a:p>
        </p:txBody>
      </p:sp>
      <p:pic>
        <p:nvPicPr>
          <p:cNvPr id="4" name="Afbeelding 3">
            <a:extLst>
              <a:ext uri="{FF2B5EF4-FFF2-40B4-BE49-F238E27FC236}">
                <a16:creationId xmlns:a16="http://schemas.microsoft.com/office/drawing/2014/main" id="{5FC06ADC-F198-484C-8ADA-10535D6F4C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459" y="1807071"/>
            <a:ext cx="4726693" cy="3243858"/>
          </a:xfrm>
          <a:prstGeom prst="rect">
            <a:avLst/>
          </a:prstGeom>
        </p:spPr>
      </p:pic>
      <p:pic>
        <p:nvPicPr>
          <p:cNvPr id="5" name="Picture 1" descr="image002">
            <a:extLst>
              <a:ext uri="{FF2B5EF4-FFF2-40B4-BE49-F238E27FC236}">
                <a16:creationId xmlns:a16="http://schemas.microsoft.com/office/drawing/2014/main" id="{404AFEE2-A69D-40B6-8C72-7D5DDC047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378" y="1802063"/>
            <a:ext cx="2345578" cy="324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88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93DE2A-92D1-44F7-8778-0A3825F20D13}"/>
              </a:ext>
            </a:extLst>
          </p:cNvPr>
          <p:cNvSpPr>
            <a:spLocks noGrp="1"/>
          </p:cNvSpPr>
          <p:nvPr>
            <p:ph type="title"/>
          </p:nvPr>
        </p:nvSpPr>
        <p:spPr/>
        <p:txBody>
          <a:bodyPr/>
          <a:lstStyle/>
          <a:p>
            <a:r>
              <a:rPr lang="nl-NL" dirty="0" err="1"/>
              <a:t>Battery</a:t>
            </a:r>
            <a:r>
              <a:rPr lang="nl-NL" dirty="0"/>
              <a:t> performance </a:t>
            </a:r>
            <a:r>
              <a:rPr lang="nl-NL" dirty="0" err="1"/>
              <a:t>after</a:t>
            </a:r>
            <a:r>
              <a:rPr lang="nl-NL" dirty="0"/>
              <a:t> </a:t>
            </a:r>
            <a:r>
              <a:rPr lang="nl-NL" dirty="0" err="1"/>
              <a:t>one</a:t>
            </a:r>
            <a:r>
              <a:rPr lang="nl-NL" dirty="0"/>
              <a:t> </a:t>
            </a:r>
            <a:r>
              <a:rPr lang="nl-NL" dirty="0" err="1"/>
              <a:t>year</a:t>
            </a:r>
            <a:endParaRPr lang="en-US" dirty="0"/>
          </a:p>
        </p:txBody>
      </p:sp>
      <p:pic>
        <p:nvPicPr>
          <p:cNvPr id="4" name="Afbeelding 3">
            <a:extLst>
              <a:ext uri="{FF2B5EF4-FFF2-40B4-BE49-F238E27FC236}">
                <a16:creationId xmlns:a16="http://schemas.microsoft.com/office/drawing/2014/main" id="{6F9DE046-5473-4EE8-B6A2-0D0C6A6EC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09" y="1738929"/>
            <a:ext cx="2270125" cy="2270125"/>
          </a:xfrm>
          <a:prstGeom prst="rect">
            <a:avLst/>
          </a:prstGeom>
        </p:spPr>
      </p:pic>
      <p:pic>
        <p:nvPicPr>
          <p:cNvPr id="5" name="Afbeelding 4">
            <a:extLst>
              <a:ext uri="{FF2B5EF4-FFF2-40B4-BE49-F238E27FC236}">
                <a16:creationId xmlns:a16="http://schemas.microsoft.com/office/drawing/2014/main" id="{B4D5BCC8-7BB5-48E6-A7CD-A5321AAEAF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271777" y="2124162"/>
            <a:ext cx="2033839" cy="3046680"/>
          </a:xfrm>
          <a:prstGeom prst="rect">
            <a:avLst/>
          </a:prstGeom>
          <a:noFill/>
          <a:ln>
            <a:noFill/>
          </a:ln>
        </p:spPr>
      </p:pic>
      <p:sp>
        <p:nvSpPr>
          <p:cNvPr id="6" name="Tekstvak 5">
            <a:extLst>
              <a:ext uri="{FF2B5EF4-FFF2-40B4-BE49-F238E27FC236}">
                <a16:creationId xmlns:a16="http://schemas.microsoft.com/office/drawing/2014/main" id="{EF31DB9B-BF31-4DEC-AE84-78D608B88335}"/>
              </a:ext>
            </a:extLst>
          </p:cNvPr>
          <p:cNvSpPr txBox="1"/>
          <p:nvPr/>
        </p:nvSpPr>
        <p:spPr>
          <a:xfrm>
            <a:off x="2781518" y="2089516"/>
            <a:ext cx="2201332" cy="1692771"/>
          </a:xfrm>
          <a:prstGeom prst="rect">
            <a:avLst/>
          </a:prstGeom>
          <a:noFill/>
        </p:spPr>
        <p:txBody>
          <a:bodyPr wrap="square" rtlCol="0">
            <a:spAutoFit/>
          </a:bodyPr>
          <a:lstStyle/>
          <a:p>
            <a:pPr marL="309554" indent="-309554">
              <a:buFont typeface="Arial" charset="0"/>
              <a:buChar char="•"/>
            </a:pPr>
            <a:r>
              <a:rPr lang="en-US" sz="1300" dirty="0">
                <a:latin typeface="Helvetica" pitchFamily="2" charset="0"/>
                <a:ea typeface="Helvetica Neue" charset="0"/>
                <a:cs typeface="Helvetica Neue" charset="0"/>
              </a:rPr>
              <a:t>425 cycles at constant capacity of 1.000 </a:t>
            </a:r>
            <a:r>
              <a:rPr lang="en-US" sz="1300" dirty="0" err="1">
                <a:latin typeface="Helvetica" pitchFamily="2" charset="0"/>
                <a:ea typeface="Helvetica Neue" charset="0"/>
                <a:cs typeface="Helvetica Neue" charset="0"/>
              </a:rPr>
              <a:t>mAh</a:t>
            </a:r>
            <a:r>
              <a:rPr lang="en-US" sz="1300" dirty="0">
                <a:latin typeface="Helvetica" pitchFamily="2" charset="0"/>
                <a:ea typeface="Helvetica Neue" charset="0"/>
                <a:cs typeface="Helvetica Neue" charset="0"/>
              </a:rPr>
              <a:t>/g &amp; CE 99,9%</a:t>
            </a:r>
          </a:p>
          <a:p>
            <a:pPr marL="309554" indent="-309554">
              <a:buFont typeface="Arial" charset="0"/>
              <a:buChar char="•"/>
            </a:pPr>
            <a:r>
              <a:rPr lang="en-US" sz="1300" dirty="0">
                <a:latin typeface="Helvetica" pitchFamily="2" charset="0"/>
                <a:ea typeface="Helvetica Neue" charset="0"/>
                <a:cs typeface="Helvetica Neue" charset="0"/>
              </a:rPr>
              <a:t>345 (ongoing) cycles at constant capacity of 1.500 </a:t>
            </a:r>
            <a:r>
              <a:rPr lang="en-US" sz="1300" dirty="0" err="1">
                <a:latin typeface="Helvetica" pitchFamily="2" charset="0"/>
                <a:ea typeface="Helvetica Neue" charset="0"/>
                <a:cs typeface="Helvetica Neue" charset="0"/>
              </a:rPr>
              <a:t>mAh</a:t>
            </a:r>
            <a:r>
              <a:rPr lang="en-US" sz="1300" dirty="0">
                <a:latin typeface="Helvetica" pitchFamily="2" charset="0"/>
                <a:ea typeface="Helvetica Neue" charset="0"/>
                <a:cs typeface="Helvetica Neue" charset="0"/>
              </a:rPr>
              <a:t>/g</a:t>
            </a:r>
          </a:p>
          <a:p>
            <a:pPr marL="309554" indent="-309554">
              <a:buFont typeface="Arial" charset="0"/>
              <a:buChar char="•"/>
            </a:pPr>
            <a:r>
              <a:rPr lang="en-US" sz="1300" dirty="0">
                <a:latin typeface="Helvetica" pitchFamily="2" charset="0"/>
                <a:ea typeface="Helvetica Neue" charset="0"/>
                <a:cs typeface="Helvetica Neue" charset="0"/>
              </a:rPr>
              <a:t>Stable cycling up to 3.500 </a:t>
            </a:r>
            <a:r>
              <a:rPr lang="en-US" sz="1300" dirty="0" err="1">
                <a:latin typeface="Helvetica" pitchFamily="2" charset="0"/>
                <a:ea typeface="Helvetica Neue" charset="0"/>
                <a:cs typeface="Helvetica Neue" charset="0"/>
              </a:rPr>
              <a:t>mAh</a:t>
            </a:r>
            <a:r>
              <a:rPr lang="en-US" sz="1300" dirty="0">
                <a:latin typeface="Helvetica" pitchFamily="2" charset="0"/>
                <a:ea typeface="Helvetica Neue" charset="0"/>
                <a:cs typeface="Helvetica Neue" charset="0"/>
              </a:rPr>
              <a:t>/g</a:t>
            </a:r>
          </a:p>
        </p:txBody>
      </p:sp>
      <p:sp>
        <p:nvSpPr>
          <p:cNvPr id="7" name="Tekstvak 6">
            <a:extLst>
              <a:ext uri="{FF2B5EF4-FFF2-40B4-BE49-F238E27FC236}">
                <a16:creationId xmlns:a16="http://schemas.microsoft.com/office/drawing/2014/main" id="{9358219E-D26B-45C7-A173-42F109943754}"/>
              </a:ext>
            </a:extLst>
          </p:cNvPr>
          <p:cNvSpPr txBox="1"/>
          <p:nvPr/>
        </p:nvSpPr>
        <p:spPr>
          <a:xfrm>
            <a:off x="7445593" y="2089515"/>
            <a:ext cx="2201332" cy="692497"/>
          </a:xfrm>
          <a:prstGeom prst="rect">
            <a:avLst/>
          </a:prstGeom>
          <a:noFill/>
        </p:spPr>
        <p:txBody>
          <a:bodyPr wrap="square" rtlCol="0">
            <a:spAutoFit/>
          </a:bodyPr>
          <a:lstStyle/>
          <a:p>
            <a:pPr marL="309554" indent="-309554">
              <a:buFont typeface="Arial" charset="0"/>
              <a:buChar char="•"/>
            </a:pPr>
            <a:r>
              <a:rPr lang="en-US" sz="1300" dirty="0">
                <a:latin typeface="Helvetica" pitchFamily="2" charset="0"/>
                <a:ea typeface="Helvetica Neue" charset="0"/>
                <a:cs typeface="Helvetica Neue" charset="0"/>
              </a:rPr>
              <a:t>104 cycles at constant capacity of 1.000 </a:t>
            </a:r>
            <a:r>
              <a:rPr lang="en-US" sz="1300" dirty="0" err="1">
                <a:latin typeface="Helvetica" pitchFamily="2" charset="0"/>
                <a:ea typeface="Helvetica Neue" charset="0"/>
                <a:cs typeface="Helvetica Neue" charset="0"/>
              </a:rPr>
              <a:t>mAh</a:t>
            </a:r>
            <a:r>
              <a:rPr lang="en-US" sz="1300" dirty="0">
                <a:latin typeface="Helvetica" pitchFamily="2" charset="0"/>
                <a:ea typeface="Helvetica Neue" charset="0"/>
                <a:cs typeface="Helvetica Neue" charset="0"/>
              </a:rPr>
              <a:t>/g &amp; CE 98%</a:t>
            </a:r>
          </a:p>
        </p:txBody>
      </p:sp>
    </p:spTree>
    <p:extLst>
      <p:ext uri="{BB962C8B-B14F-4D97-AF65-F5344CB8AC3E}">
        <p14:creationId xmlns:p14="http://schemas.microsoft.com/office/powerpoint/2010/main" val="212511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dianummer 6"/>
          <p:cNvSpPr>
            <a:spLocks noGrp="1"/>
          </p:cNvSpPr>
          <p:nvPr>
            <p:ph type="sldNum" sz="quarter" idx="12"/>
          </p:nvPr>
        </p:nvSpPr>
        <p:spPr/>
        <p:txBody>
          <a:bodyPr/>
          <a:lstStyle/>
          <a:p>
            <a:fld id="{259C569F-31F4-1140-AD94-0909CE8F27FC}" type="slidenum">
              <a:t>45</a:t>
            </a:fld>
            <a:endParaRPr lang="nl-NL"/>
          </a:p>
        </p:txBody>
      </p:sp>
      <p:sp>
        <p:nvSpPr>
          <p:cNvPr id="13" name="Tekstvak 12"/>
          <p:cNvSpPr txBox="1"/>
          <p:nvPr/>
        </p:nvSpPr>
        <p:spPr>
          <a:xfrm>
            <a:off x="421949" y="973134"/>
            <a:ext cx="5208477" cy="392415"/>
          </a:xfrm>
          <a:prstGeom prst="rect">
            <a:avLst/>
          </a:prstGeom>
          <a:noFill/>
        </p:spPr>
        <p:txBody>
          <a:bodyPr wrap="none" rtlCol="0">
            <a:spAutoFit/>
          </a:bodyPr>
          <a:lstStyle/>
          <a:p>
            <a:r>
              <a:rPr lang="nl-NL" sz="1950" dirty="0" err="1">
                <a:latin typeface="Helvetica" panose="020B0604020202020204" pitchFamily="34" charset="0"/>
                <a:cs typeface="Helvetica" panose="020B0604020202020204" pitchFamily="34" charset="0"/>
              </a:rPr>
              <a:t>Use</a:t>
            </a:r>
            <a:r>
              <a:rPr lang="nl-NL" sz="1950" dirty="0">
                <a:latin typeface="Helvetica" panose="020B0604020202020204" pitchFamily="34" charset="0"/>
                <a:cs typeface="Helvetica" panose="020B0604020202020204" pitchFamily="34" charset="0"/>
              </a:rPr>
              <a:t> cases </a:t>
            </a:r>
            <a:r>
              <a:rPr lang="nl-NL" sz="1950" dirty="0" err="1">
                <a:latin typeface="Helvetica" panose="020B0604020202020204" pitchFamily="34" charset="0"/>
                <a:cs typeface="Helvetica" panose="020B0604020202020204" pitchFamily="34" charset="0"/>
              </a:rPr>
              <a:t>for</a:t>
            </a:r>
            <a:r>
              <a:rPr lang="nl-NL" sz="1950" dirty="0">
                <a:latin typeface="Helvetica" panose="020B0604020202020204" pitchFamily="34" charset="0"/>
                <a:cs typeface="Helvetica" panose="020B0604020202020204" pitchFamily="34" charset="0"/>
              </a:rPr>
              <a:t> high energy </a:t>
            </a:r>
            <a:r>
              <a:rPr lang="nl-NL" sz="1950" dirty="0" err="1">
                <a:latin typeface="Helvetica" panose="020B0604020202020204" pitchFamily="34" charset="0"/>
                <a:cs typeface="Helvetica" panose="020B0604020202020204" pitchFamily="34" charset="0"/>
              </a:rPr>
              <a:t>density</a:t>
            </a:r>
            <a:r>
              <a:rPr lang="nl-NL" sz="1950" dirty="0">
                <a:latin typeface="Helvetica" panose="020B0604020202020204" pitchFamily="34" charset="0"/>
                <a:cs typeface="Helvetica" panose="020B0604020202020204" pitchFamily="34" charset="0"/>
              </a:rPr>
              <a:t> Li-ion </a:t>
            </a:r>
            <a:r>
              <a:rPr lang="nl-NL" sz="1950" dirty="0" err="1">
                <a:latin typeface="Helvetica" panose="020B0604020202020204" pitchFamily="34" charset="0"/>
                <a:cs typeface="Helvetica" panose="020B0604020202020204" pitchFamily="34" charset="0"/>
              </a:rPr>
              <a:t>cells</a:t>
            </a:r>
            <a:endParaRPr lang="nl-NL" sz="1950" dirty="0">
              <a:latin typeface="Helvetica" panose="020B0604020202020204" pitchFamily="34" charset="0"/>
              <a:cs typeface="Helvetica" panose="020B0604020202020204" pitchFamily="34" charset="0"/>
            </a:endParaRPr>
          </a:p>
        </p:txBody>
      </p:sp>
      <p:sp>
        <p:nvSpPr>
          <p:cNvPr id="10" name="Rechthoek 9"/>
          <p:cNvSpPr/>
          <p:nvPr/>
        </p:nvSpPr>
        <p:spPr>
          <a:xfrm>
            <a:off x="418909" y="1719320"/>
            <a:ext cx="9068183" cy="3752791"/>
          </a:xfrm>
          <a:prstGeom prst="rect">
            <a:avLst/>
          </a:prstGeom>
          <a:gradFill flip="none" rotWithShape="1">
            <a:gsLst>
              <a:gs pos="0">
                <a:srgbClr val="FFC000"/>
              </a:gs>
              <a:gs pos="100000">
                <a:schemeClr val="bg1"/>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50" dirty="0"/>
          </a:p>
        </p:txBody>
      </p:sp>
      <p:sp>
        <p:nvSpPr>
          <p:cNvPr id="11" name="Tekstvak 10"/>
          <p:cNvSpPr txBox="1"/>
          <p:nvPr/>
        </p:nvSpPr>
        <p:spPr>
          <a:xfrm>
            <a:off x="434237" y="1716088"/>
            <a:ext cx="1077539" cy="329962"/>
          </a:xfrm>
          <a:prstGeom prst="rect">
            <a:avLst/>
          </a:prstGeom>
          <a:noFill/>
        </p:spPr>
        <p:txBody>
          <a:bodyPr wrap="none" rtlCol="0">
            <a:spAutoFit/>
          </a:bodyPr>
          <a:lstStyle/>
          <a:p>
            <a:r>
              <a:rPr lang="en-US" sz="1544" dirty="0">
                <a:latin typeface="Helvetica" pitchFamily="2" charset="0"/>
                <a:ea typeface="Helvetica Neue" charset="0"/>
                <a:cs typeface="Helvetica Neue" charset="0"/>
              </a:rPr>
              <a:t>1200 </a:t>
            </a:r>
            <a:r>
              <a:rPr lang="en-US" sz="1544" dirty="0" err="1">
                <a:latin typeface="Helvetica" pitchFamily="2" charset="0"/>
                <a:ea typeface="Helvetica Neue" charset="0"/>
                <a:cs typeface="Helvetica Neue" charset="0"/>
              </a:rPr>
              <a:t>Wh</a:t>
            </a:r>
            <a:r>
              <a:rPr lang="en-US" sz="1544" dirty="0">
                <a:latin typeface="Helvetica" pitchFamily="2" charset="0"/>
                <a:ea typeface="Helvetica Neue" charset="0"/>
                <a:cs typeface="Helvetica Neue" charset="0"/>
              </a:rPr>
              <a:t>/l</a:t>
            </a:r>
          </a:p>
        </p:txBody>
      </p:sp>
      <p:sp>
        <p:nvSpPr>
          <p:cNvPr id="12" name="Tekstvak 11"/>
          <p:cNvSpPr txBox="1"/>
          <p:nvPr/>
        </p:nvSpPr>
        <p:spPr>
          <a:xfrm>
            <a:off x="447995" y="5045606"/>
            <a:ext cx="1122423" cy="567591"/>
          </a:xfrm>
          <a:prstGeom prst="rect">
            <a:avLst/>
          </a:prstGeom>
          <a:noFill/>
        </p:spPr>
        <p:txBody>
          <a:bodyPr wrap="none" rtlCol="0">
            <a:spAutoFit/>
          </a:bodyPr>
          <a:lstStyle/>
          <a:p>
            <a:r>
              <a:rPr lang="en-US" sz="1544" dirty="0">
                <a:latin typeface="Helvetica" pitchFamily="2" charset="0"/>
                <a:ea typeface="Helvetica Neue" charset="0"/>
                <a:cs typeface="Helvetica Neue" charset="0"/>
              </a:rPr>
              <a:t>750 </a:t>
            </a:r>
            <a:r>
              <a:rPr lang="en-US" sz="1544" dirty="0" err="1">
                <a:latin typeface="Helvetica" pitchFamily="2" charset="0"/>
                <a:ea typeface="Helvetica Neue" charset="0"/>
                <a:cs typeface="Helvetica Neue" charset="0"/>
              </a:rPr>
              <a:t>Wh</a:t>
            </a:r>
            <a:r>
              <a:rPr lang="en-US" sz="1544" dirty="0">
                <a:latin typeface="Helvetica" pitchFamily="2" charset="0"/>
                <a:ea typeface="Helvetica Neue" charset="0"/>
                <a:cs typeface="Helvetica Neue" charset="0"/>
              </a:rPr>
              <a:t>/l</a:t>
            </a:r>
          </a:p>
          <a:p>
            <a:r>
              <a:rPr lang="en-US" sz="1544" dirty="0">
                <a:latin typeface="Helvetica" pitchFamily="2" charset="0"/>
                <a:ea typeface="Helvetica Neue" charset="0"/>
                <a:cs typeface="Helvetica Neue" charset="0"/>
              </a:rPr>
              <a:t>100 cycles</a:t>
            </a:r>
          </a:p>
        </p:txBody>
      </p:sp>
      <p:sp>
        <p:nvSpPr>
          <p:cNvPr id="14" name="Tekstvak 13"/>
          <p:cNvSpPr txBox="1"/>
          <p:nvPr/>
        </p:nvSpPr>
        <p:spPr>
          <a:xfrm>
            <a:off x="8331155" y="5183188"/>
            <a:ext cx="1233030" cy="329962"/>
          </a:xfrm>
          <a:prstGeom prst="rect">
            <a:avLst/>
          </a:prstGeom>
          <a:noFill/>
        </p:spPr>
        <p:txBody>
          <a:bodyPr wrap="none" rtlCol="0">
            <a:spAutoFit/>
          </a:bodyPr>
          <a:lstStyle/>
          <a:p>
            <a:r>
              <a:rPr lang="en-US" sz="1544" dirty="0">
                <a:latin typeface="Helvetica" pitchFamily="2" charset="0"/>
                <a:ea typeface="Helvetica Neue" charset="0"/>
                <a:cs typeface="Helvetica Neue" charset="0"/>
              </a:rPr>
              <a:t>5000 cycles</a:t>
            </a:r>
          </a:p>
        </p:txBody>
      </p:sp>
      <p:sp>
        <p:nvSpPr>
          <p:cNvPr id="16" name="Boog 15"/>
          <p:cNvSpPr/>
          <p:nvPr/>
        </p:nvSpPr>
        <p:spPr>
          <a:xfrm>
            <a:off x="1761068" y="2225147"/>
            <a:ext cx="6796617" cy="2173816"/>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950">
              <a:latin typeface="Helvetica" pitchFamily="2" charset="0"/>
            </a:endParaRPr>
          </a:p>
        </p:txBody>
      </p:sp>
      <p:sp>
        <p:nvSpPr>
          <p:cNvPr id="17" name="Tekstvak 16"/>
          <p:cNvSpPr txBox="1"/>
          <p:nvPr/>
        </p:nvSpPr>
        <p:spPr>
          <a:xfrm>
            <a:off x="6691286" y="1982828"/>
            <a:ext cx="2555508" cy="329962"/>
          </a:xfrm>
          <a:prstGeom prst="rect">
            <a:avLst/>
          </a:prstGeom>
          <a:noFill/>
        </p:spPr>
        <p:txBody>
          <a:bodyPr wrap="none" rtlCol="0">
            <a:spAutoFit/>
          </a:bodyPr>
          <a:lstStyle/>
          <a:p>
            <a:r>
              <a:rPr lang="en-US" sz="1544" dirty="0">
                <a:latin typeface="Helvetica" panose="020B0604020202020204" pitchFamily="34" charset="0"/>
                <a:ea typeface="Helvetica Neue" charset="0"/>
                <a:cs typeface="Helvetica" panose="020B0604020202020204" pitchFamily="34" charset="0"/>
              </a:rPr>
              <a:t>Renewable energy storage</a:t>
            </a:r>
          </a:p>
        </p:txBody>
      </p:sp>
      <p:sp>
        <p:nvSpPr>
          <p:cNvPr id="19" name="Boog 18"/>
          <p:cNvSpPr/>
          <p:nvPr/>
        </p:nvSpPr>
        <p:spPr>
          <a:xfrm>
            <a:off x="2421467" y="2651654"/>
            <a:ext cx="4554008" cy="3233207"/>
          </a:xfrm>
          <a:prstGeom prst="arc">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950">
              <a:latin typeface="Helvetica" pitchFamily="2" charset="0"/>
            </a:endParaRPr>
          </a:p>
        </p:txBody>
      </p:sp>
      <p:sp>
        <p:nvSpPr>
          <p:cNvPr id="20" name="Tekstvak 19"/>
          <p:cNvSpPr txBox="1"/>
          <p:nvPr/>
        </p:nvSpPr>
        <p:spPr>
          <a:xfrm>
            <a:off x="6264778" y="2753294"/>
            <a:ext cx="955711" cy="567591"/>
          </a:xfrm>
          <a:prstGeom prst="rect">
            <a:avLst/>
          </a:prstGeom>
          <a:noFill/>
        </p:spPr>
        <p:txBody>
          <a:bodyPr wrap="none" rtlCol="0">
            <a:spAutoFit/>
          </a:bodyPr>
          <a:lstStyle/>
          <a:p>
            <a:r>
              <a:rPr lang="en-US" sz="1544" dirty="0">
                <a:latin typeface="Helvetica" panose="020B0604020202020204" pitchFamily="34" charset="0"/>
                <a:ea typeface="Helvetica Neue" charset="0"/>
                <a:cs typeface="Helvetica" panose="020B0604020202020204" pitchFamily="34" charset="0"/>
              </a:rPr>
              <a:t>Electric </a:t>
            </a:r>
          </a:p>
          <a:p>
            <a:r>
              <a:rPr lang="en-US" sz="1544" dirty="0">
                <a:latin typeface="Helvetica" panose="020B0604020202020204" pitchFamily="34" charset="0"/>
                <a:ea typeface="Helvetica Neue" charset="0"/>
                <a:cs typeface="Helvetica" panose="020B0604020202020204" pitchFamily="34" charset="0"/>
              </a:rPr>
              <a:t> vehicles</a:t>
            </a:r>
          </a:p>
        </p:txBody>
      </p:sp>
      <p:sp>
        <p:nvSpPr>
          <p:cNvPr id="22" name="Boog 21"/>
          <p:cNvSpPr/>
          <p:nvPr/>
        </p:nvSpPr>
        <p:spPr>
          <a:xfrm>
            <a:off x="-1169459" y="2238904"/>
            <a:ext cx="5333798" cy="3233207"/>
          </a:xfrm>
          <a:prstGeom prst="arc">
            <a:avLst>
              <a:gd name="adj1" fmla="val 16178581"/>
              <a:gd name="adj2" fmla="val 193917"/>
            </a:avLst>
          </a:prstGeom>
          <a:ln>
            <a:solidFill>
              <a:srgbClr val="979D9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950">
              <a:latin typeface="Helvetica" pitchFamily="2" charset="0"/>
            </a:endParaRPr>
          </a:p>
        </p:txBody>
      </p:sp>
      <p:sp>
        <p:nvSpPr>
          <p:cNvPr id="23" name="Tekstvak 22"/>
          <p:cNvSpPr txBox="1"/>
          <p:nvPr/>
        </p:nvSpPr>
        <p:spPr>
          <a:xfrm>
            <a:off x="3237945" y="2147927"/>
            <a:ext cx="1204946" cy="567591"/>
          </a:xfrm>
          <a:prstGeom prst="rect">
            <a:avLst/>
          </a:prstGeom>
          <a:noFill/>
        </p:spPr>
        <p:txBody>
          <a:bodyPr wrap="none" rtlCol="0">
            <a:spAutoFit/>
          </a:bodyPr>
          <a:lstStyle/>
          <a:p>
            <a:r>
              <a:rPr lang="en-US" sz="1544" dirty="0">
                <a:latin typeface="Helvetica" panose="020B0604020202020204" pitchFamily="34" charset="0"/>
                <a:ea typeface="Helvetica Neue" charset="0"/>
                <a:cs typeface="Helvetica" panose="020B0604020202020204" pitchFamily="34" charset="0"/>
              </a:rPr>
              <a:t>Consumer </a:t>
            </a:r>
          </a:p>
          <a:p>
            <a:pPr algn="ctr"/>
            <a:r>
              <a:rPr lang="en-US" sz="1544" dirty="0">
                <a:latin typeface="Helvetica" panose="020B0604020202020204" pitchFamily="34" charset="0"/>
                <a:ea typeface="Helvetica Neue" charset="0"/>
                <a:cs typeface="Helvetica" panose="020B0604020202020204" pitchFamily="34" charset="0"/>
              </a:rPr>
              <a:t>Electronics</a:t>
            </a:r>
          </a:p>
        </p:txBody>
      </p:sp>
      <p:sp>
        <p:nvSpPr>
          <p:cNvPr id="25" name="Boog 24"/>
          <p:cNvSpPr/>
          <p:nvPr/>
        </p:nvSpPr>
        <p:spPr>
          <a:xfrm>
            <a:off x="-105480" y="2404004"/>
            <a:ext cx="1560821" cy="3233207"/>
          </a:xfrm>
          <a:prstGeom prst="arc">
            <a:avLst>
              <a:gd name="adj1" fmla="val 16178581"/>
              <a:gd name="adj2" fmla="val 193917"/>
            </a:avLst>
          </a:prstGeom>
          <a:ln>
            <a:solidFill>
              <a:srgbClr val="14141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950">
              <a:latin typeface="Helvetica" pitchFamily="2" charset="0"/>
            </a:endParaRPr>
          </a:p>
        </p:txBody>
      </p:sp>
      <p:sp>
        <p:nvSpPr>
          <p:cNvPr id="26" name="Tekstvak 25"/>
          <p:cNvSpPr txBox="1"/>
          <p:nvPr/>
        </p:nvSpPr>
        <p:spPr>
          <a:xfrm>
            <a:off x="1201711" y="2505644"/>
            <a:ext cx="987771" cy="329962"/>
          </a:xfrm>
          <a:prstGeom prst="rect">
            <a:avLst/>
          </a:prstGeom>
          <a:noFill/>
        </p:spPr>
        <p:txBody>
          <a:bodyPr wrap="none" rtlCol="0">
            <a:spAutoFit/>
          </a:bodyPr>
          <a:lstStyle/>
          <a:p>
            <a:r>
              <a:rPr lang="en-US" sz="1544" dirty="0">
                <a:latin typeface="Helvetica" panose="020B0604020202020204" pitchFamily="34" charset="0"/>
                <a:ea typeface="Helvetica Neue" charset="0"/>
                <a:cs typeface="Helvetica" panose="020B0604020202020204" pitchFamily="34" charset="0"/>
              </a:rPr>
              <a:t>Specialty</a:t>
            </a:r>
          </a:p>
        </p:txBody>
      </p:sp>
      <p:sp>
        <p:nvSpPr>
          <p:cNvPr id="27" name="Boog 26">
            <a:extLst>
              <a:ext uri="{FF2B5EF4-FFF2-40B4-BE49-F238E27FC236}">
                <a16:creationId xmlns:a16="http://schemas.microsoft.com/office/drawing/2014/main" id="{435E37AE-1665-4DE5-B099-93DFF4D0ED02}"/>
              </a:ext>
            </a:extLst>
          </p:cNvPr>
          <p:cNvSpPr/>
          <p:nvPr/>
        </p:nvSpPr>
        <p:spPr>
          <a:xfrm>
            <a:off x="1761068" y="2238904"/>
            <a:ext cx="6796617" cy="2173816"/>
          </a:xfrm>
          <a:prstGeom prst="arc">
            <a:avLst/>
          </a:prstGeom>
          <a:ln w="571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950">
              <a:latin typeface="Helvetica" pitchFamily="2" charset="0"/>
            </a:endParaRPr>
          </a:p>
        </p:txBody>
      </p:sp>
      <p:sp>
        <p:nvSpPr>
          <p:cNvPr id="28" name="Boog 27">
            <a:extLst>
              <a:ext uri="{FF2B5EF4-FFF2-40B4-BE49-F238E27FC236}">
                <a16:creationId xmlns:a16="http://schemas.microsoft.com/office/drawing/2014/main" id="{C3E57C1D-0950-4D7D-98DA-595D3B9B6F66}"/>
              </a:ext>
            </a:extLst>
          </p:cNvPr>
          <p:cNvSpPr/>
          <p:nvPr/>
        </p:nvSpPr>
        <p:spPr>
          <a:xfrm>
            <a:off x="2421467" y="2665410"/>
            <a:ext cx="4554008" cy="3233207"/>
          </a:xfrm>
          <a:prstGeom prst="arc">
            <a:avLst/>
          </a:prstGeom>
          <a:ln w="57150">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950">
              <a:latin typeface="Helvetica" pitchFamily="2" charset="0"/>
            </a:endParaRPr>
          </a:p>
        </p:txBody>
      </p:sp>
      <p:sp>
        <p:nvSpPr>
          <p:cNvPr id="29" name="Boog 28">
            <a:extLst>
              <a:ext uri="{FF2B5EF4-FFF2-40B4-BE49-F238E27FC236}">
                <a16:creationId xmlns:a16="http://schemas.microsoft.com/office/drawing/2014/main" id="{1CDC4798-BD07-45AC-900C-28BC99A15488}"/>
              </a:ext>
            </a:extLst>
          </p:cNvPr>
          <p:cNvSpPr/>
          <p:nvPr/>
        </p:nvSpPr>
        <p:spPr>
          <a:xfrm>
            <a:off x="-1169459" y="2252660"/>
            <a:ext cx="5333798" cy="3233207"/>
          </a:xfrm>
          <a:prstGeom prst="arc">
            <a:avLst>
              <a:gd name="adj1" fmla="val 16178581"/>
              <a:gd name="adj2" fmla="val 193917"/>
            </a:avLst>
          </a:prstGeom>
          <a:ln w="57150">
            <a:solidFill>
              <a:srgbClr val="979D9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950">
              <a:latin typeface="Helvetica" pitchFamily="2" charset="0"/>
            </a:endParaRPr>
          </a:p>
        </p:txBody>
      </p:sp>
      <p:sp>
        <p:nvSpPr>
          <p:cNvPr id="30" name="Boog 29">
            <a:extLst>
              <a:ext uri="{FF2B5EF4-FFF2-40B4-BE49-F238E27FC236}">
                <a16:creationId xmlns:a16="http://schemas.microsoft.com/office/drawing/2014/main" id="{6FBC2016-07F5-4952-A2C4-A34904DB52EB}"/>
              </a:ext>
            </a:extLst>
          </p:cNvPr>
          <p:cNvSpPr/>
          <p:nvPr/>
        </p:nvSpPr>
        <p:spPr>
          <a:xfrm>
            <a:off x="-105480" y="2417760"/>
            <a:ext cx="1560821" cy="3233207"/>
          </a:xfrm>
          <a:prstGeom prst="arc">
            <a:avLst>
              <a:gd name="adj1" fmla="val 16178581"/>
              <a:gd name="adj2" fmla="val 193917"/>
            </a:avLst>
          </a:prstGeom>
          <a:ln w="57150">
            <a:solidFill>
              <a:srgbClr val="14141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950">
              <a:latin typeface="Helvetica" pitchFamily="2" charset="0"/>
            </a:endParaRPr>
          </a:p>
        </p:txBody>
      </p:sp>
      <p:sp>
        <p:nvSpPr>
          <p:cNvPr id="2" name="Ovaal 1">
            <a:extLst>
              <a:ext uri="{FF2B5EF4-FFF2-40B4-BE49-F238E27FC236}">
                <a16:creationId xmlns:a16="http://schemas.microsoft.com/office/drawing/2014/main" id="{43E7BE2C-264B-4D11-8FEC-DD7C3A7C9D7C}"/>
              </a:ext>
            </a:extLst>
          </p:cNvPr>
          <p:cNvSpPr/>
          <p:nvPr/>
        </p:nvSpPr>
        <p:spPr>
          <a:xfrm>
            <a:off x="3004835" y="1726866"/>
            <a:ext cx="377891" cy="3557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4"/>
          </a:p>
        </p:txBody>
      </p:sp>
      <p:sp>
        <p:nvSpPr>
          <p:cNvPr id="3" name="Tekstvak 2">
            <a:extLst>
              <a:ext uri="{FF2B5EF4-FFF2-40B4-BE49-F238E27FC236}">
                <a16:creationId xmlns:a16="http://schemas.microsoft.com/office/drawing/2014/main" id="{C0A350C6-4BCB-4CAE-A525-1B09398A0282}"/>
              </a:ext>
            </a:extLst>
          </p:cNvPr>
          <p:cNvSpPr txBox="1"/>
          <p:nvPr/>
        </p:nvSpPr>
        <p:spPr>
          <a:xfrm>
            <a:off x="3417097" y="1764547"/>
            <a:ext cx="1667444" cy="329962"/>
          </a:xfrm>
          <a:prstGeom prst="rect">
            <a:avLst/>
          </a:prstGeom>
          <a:noFill/>
        </p:spPr>
        <p:txBody>
          <a:bodyPr wrap="none" rtlCol="0">
            <a:spAutoFit/>
          </a:bodyPr>
          <a:lstStyle/>
          <a:p>
            <a:r>
              <a:rPr lang="en-US" sz="1544" dirty="0">
                <a:latin typeface="Helvetica" panose="020B0604020202020204" pitchFamily="34" charset="0"/>
                <a:cs typeface="Helvetica" panose="020B0604020202020204" pitchFamily="34" charset="0"/>
              </a:rPr>
              <a:t>Aim for this year </a:t>
            </a:r>
          </a:p>
        </p:txBody>
      </p:sp>
      <p:sp>
        <p:nvSpPr>
          <p:cNvPr id="24" name="Ovaal 23">
            <a:extLst>
              <a:ext uri="{FF2B5EF4-FFF2-40B4-BE49-F238E27FC236}">
                <a16:creationId xmlns:a16="http://schemas.microsoft.com/office/drawing/2014/main" id="{E5820821-5227-4079-B2E6-8F661530535A}"/>
              </a:ext>
            </a:extLst>
          </p:cNvPr>
          <p:cNvSpPr/>
          <p:nvPr/>
        </p:nvSpPr>
        <p:spPr>
          <a:xfrm>
            <a:off x="1371022" y="5085704"/>
            <a:ext cx="377891" cy="3557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4"/>
          </a:p>
        </p:txBody>
      </p:sp>
      <p:sp>
        <p:nvSpPr>
          <p:cNvPr id="31" name="Tekstvak 30">
            <a:extLst>
              <a:ext uri="{FF2B5EF4-FFF2-40B4-BE49-F238E27FC236}">
                <a16:creationId xmlns:a16="http://schemas.microsoft.com/office/drawing/2014/main" id="{D85C2EF7-7C7B-4DBD-8E12-8B2609DCAE9B}"/>
              </a:ext>
            </a:extLst>
          </p:cNvPr>
          <p:cNvSpPr txBox="1"/>
          <p:nvPr/>
        </p:nvSpPr>
        <p:spPr>
          <a:xfrm>
            <a:off x="1715896" y="5104538"/>
            <a:ext cx="1837362" cy="329962"/>
          </a:xfrm>
          <a:prstGeom prst="rect">
            <a:avLst/>
          </a:prstGeom>
          <a:noFill/>
        </p:spPr>
        <p:txBody>
          <a:bodyPr wrap="none" rtlCol="0">
            <a:spAutoFit/>
          </a:bodyPr>
          <a:lstStyle/>
          <a:p>
            <a:r>
              <a:rPr lang="en-US" sz="1544" dirty="0">
                <a:latin typeface="Helvetica" panose="020B0604020202020204" pitchFamily="34" charset="0"/>
                <a:cs typeface="Helvetica" panose="020B0604020202020204" pitchFamily="34" charset="0"/>
              </a:rPr>
              <a:t>Where we are now</a:t>
            </a:r>
          </a:p>
        </p:txBody>
      </p:sp>
      <p:cxnSp>
        <p:nvCxnSpPr>
          <p:cNvPr id="8" name="Rechte verbindingslijn met pijl 7">
            <a:extLst>
              <a:ext uri="{FF2B5EF4-FFF2-40B4-BE49-F238E27FC236}">
                <a16:creationId xmlns:a16="http://schemas.microsoft.com/office/drawing/2014/main" id="{88221AB9-3FAB-4518-B047-77FA3DCBBEB9}"/>
              </a:ext>
            </a:extLst>
          </p:cNvPr>
          <p:cNvCxnSpPr>
            <a:cxnSpLocks/>
          </p:cNvCxnSpPr>
          <p:nvPr/>
        </p:nvCxnSpPr>
        <p:spPr>
          <a:xfrm flipV="1">
            <a:off x="1612347" y="2132869"/>
            <a:ext cx="1431361" cy="29041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018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4" grpId="0" animBg="1"/>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dianummer 6"/>
          <p:cNvSpPr>
            <a:spLocks noGrp="1"/>
          </p:cNvSpPr>
          <p:nvPr>
            <p:ph type="sldNum" sz="quarter" idx="12"/>
          </p:nvPr>
        </p:nvSpPr>
        <p:spPr/>
        <p:txBody>
          <a:bodyPr/>
          <a:lstStyle/>
          <a:p>
            <a:fld id="{259C569F-31F4-1140-AD94-0909CE8F27FC}" type="slidenum">
              <a:rPr>
                <a:latin typeface="Helvetica" panose="020B0604020202020204" pitchFamily="34" charset="0"/>
                <a:cs typeface="Helvetica" panose="020B0604020202020204" pitchFamily="34" charset="0"/>
              </a:rPr>
              <a:t>46</a:t>
            </a:fld>
            <a:endParaRPr lang="nl-NL">
              <a:latin typeface="Helvetica" panose="020B0604020202020204" pitchFamily="34" charset="0"/>
              <a:cs typeface="Helvetica" panose="020B0604020202020204" pitchFamily="34" charset="0"/>
            </a:endParaRPr>
          </a:p>
        </p:txBody>
      </p:sp>
      <p:sp>
        <p:nvSpPr>
          <p:cNvPr id="13" name="Tekstvak 12"/>
          <p:cNvSpPr txBox="1"/>
          <p:nvPr/>
        </p:nvSpPr>
        <p:spPr>
          <a:xfrm>
            <a:off x="421949" y="973134"/>
            <a:ext cx="1271502" cy="392415"/>
          </a:xfrm>
          <a:prstGeom prst="rect">
            <a:avLst/>
          </a:prstGeom>
          <a:noFill/>
        </p:spPr>
        <p:txBody>
          <a:bodyPr wrap="none" rtlCol="0">
            <a:spAutoFit/>
          </a:bodyPr>
          <a:lstStyle/>
          <a:p>
            <a:r>
              <a:rPr lang="nl-NL" sz="1950" dirty="0" err="1">
                <a:latin typeface="Helvetica" panose="020B0604020202020204" pitchFamily="34" charset="0"/>
                <a:cs typeface="Helvetica" panose="020B0604020202020204" pitchFamily="34" charset="0"/>
              </a:rPr>
              <a:t>Roadmap</a:t>
            </a:r>
            <a:endParaRPr lang="nl-NL" sz="1950" dirty="0">
              <a:latin typeface="Helvetica" panose="020B0604020202020204" pitchFamily="34" charset="0"/>
              <a:cs typeface="Helvetica" panose="020B0604020202020204" pitchFamily="34" charset="0"/>
            </a:endParaRPr>
          </a:p>
        </p:txBody>
      </p:sp>
      <p:sp>
        <p:nvSpPr>
          <p:cNvPr id="22" name="Rechthoek 21"/>
          <p:cNvSpPr/>
          <p:nvPr/>
        </p:nvSpPr>
        <p:spPr>
          <a:xfrm>
            <a:off x="1444626" y="1699826"/>
            <a:ext cx="1389592" cy="344984"/>
          </a:xfrm>
          <a:prstGeom prst="rect">
            <a:avLst/>
          </a:prstGeom>
          <a:solidFill>
            <a:srgbClr val="164E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300" dirty="0">
                <a:latin typeface="Helvetica" panose="020B0604020202020204" pitchFamily="34" charset="0"/>
                <a:cs typeface="Helvetica" panose="020B0604020202020204" pitchFamily="34" charset="0"/>
              </a:rPr>
              <a:t>A: prototype </a:t>
            </a:r>
            <a:r>
              <a:rPr lang="nl-NL" sz="1300" dirty="0">
                <a:solidFill>
                  <a:schemeClr val="bg1"/>
                </a:solidFill>
                <a:latin typeface="Helvetica" panose="020B0604020202020204" pitchFamily="34" charset="0"/>
                <a:cs typeface="Helvetica" panose="020B0604020202020204" pitchFamily="34" charset="0"/>
              </a:rPr>
              <a:t>️</a:t>
            </a:r>
          </a:p>
        </p:txBody>
      </p:sp>
      <p:sp>
        <p:nvSpPr>
          <p:cNvPr id="23" name="Tekstvak 22"/>
          <p:cNvSpPr txBox="1"/>
          <p:nvPr/>
        </p:nvSpPr>
        <p:spPr>
          <a:xfrm>
            <a:off x="421923" y="2127361"/>
            <a:ext cx="1154483" cy="805220"/>
          </a:xfrm>
          <a:prstGeom prst="rect">
            <a:avLst/>
          </a:prstGeom>
          <a:noFill/>
        </p:spPr>
        <p:txBody>
          <a:bodyPr wrap="none" rtlCol="0">
            <a:spAutoFit/>
          </a:bodyPr>
          <a:lstStyle/>
          <a:p>
            <a:r>
              <a:rPr lang="en-US" sz="1544" dirty="0">
                <a:solidFill>
                  <a:srgbClr val="19629F"/>
                </a:solidFill>
                <a:latin typeface="Helvetica" panose="020B0604020202020204" pitchFamily="34" charset="0"/>
                <a:ea typeface="Helvetica Neue" charset="0"/>
                <a:cs typeface="Helvetica" panose="020B0604020202020204" pitchFamily="34" charset="0"/>
              </a:rPr>
              <a:t>Founded</a:t>
            </a:r>
          </a:p>
          <a:p>
            <a:r>
              <a:rPr lang="en-US" sz="1544" dirty="0">
                <a:solidFill>
                  <a:srgbClr val="19629F"/>
                </a:solidFill>
                <a:latin typeface="Helvetica" panose="020B0604020202020204" pitchFamily="34" charset="0"/>
                <a:ea typeface="Helvetica Neue" charset="0"/>
                <a:cs typeface="Helvetica" panose="020B0604020202020204" pitchFamily="34" charset="0"/>
              </a:rPr>
              <a:t>September</a:t>
            </a:r>
          </a:p>
          <a:p>
            <a:r>
              <a:rPr lang="en-US" sz="1544" dirty="0">
                <a:solidFill>
                  <a:srgbClr val="19629F"/>
                </a:solidFill>
                <a:latin typeface="Helvetica" panose="020B0604020202020204" pitchFamily="34" charset="0"/>
                <a:ea typeface="Helvetica Neue" charset="0"/>
                <a:cs typeface="Helvetica" panose="020B0604020202020204" pitchFamily="34" charset="0"/>
              </a:rPr>
              <a:t>2016</a:t>
            </a:r>
          </a:p>
        </p:txBody>
      </p:sp>
      <p:sp>
        <p:nvSpPr>
          <p:cNvPr id="24" name="Rechthoek 23"/>
          <p:cNvSpPr/>
          <p:nvPr/>
        </p:nvSpPr>
        <p:spPr>
          <a:xfrm>
            <a:off x="2969294" y="1699826"/>
            <a:ext cx="1650999" cy="344984"/>
          </a:xfrm>
          <a:prstGeom prst="rect">
            <a:avLst/>
          </a:prstGeom>
          <a:solidFill>
            <a:srgbClr val="164E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300" dirty="0">
                <a:latin typeface="Helvetica" panose="020B0604020202020204" pitchFamily="34" charset="0"/>
                <a:cs typeface="Helvetica" panose="020B0604020202020204" pitchFamily="34" charset="0"/>
              </a:rPr>
              <a:t>B: energy </a:t>
            </a:r>
            <a:r>
              <a:rPr lang="nl-NL" sz="1300">
                <a:latin typeface="Helvetica" panose="020B0604020202020204" pitchFamily="34" charset="0"/>
                <a:cs typeface="Helvetica" panose="020B0604020202020204" pitchFamily="34" charset="0"/>
              </a:rPr>
              <a:t>&amp; speed</a:t>
            </a:r>
            <a:endParaRPr lang="nl-NL" sz="1300" dirty="0">
              <a:latin typeface="Helvetica" panose="020B0604020202020204" pitchFamily="34" charset="0"/>
              <a:cs typeface="Helvetica" panose="020B0604020202020204" pitchFamily="34" charset="0"/>
            </a:endParaRPr>
          </a:p>
        </p:txBody>
      </p:sp>
      <p:sp>
        <p:nvSpPr>
          <p:cNvPr id="25" name="Rechthoek 24"/>
          <p:cNvSpPr/>
          <p:nvPr/>
        </p:nvSpPr>
        <p:spPr>
          <a:xfrm>
            <a:off x="4755369" y="1699826"/>
            <a:ext cx="1509260" cy="344984"/>
          </a:xfrm>
          <a:prstGeom prst="rect">
            <a:avLst/>
          </a:prstGeom>
          <a:solidFill>
            <a:srgbClr val="164E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300" dirty="0">
                <a:latin typeface="Helvetica" panose="020B0604020202020204" pitchFamily="34" charset="0"/>
                <a:cs typeface="Helvetica" panose="020B0604020202020204" pitchFamily="34" charset="0"/>
              </a:rPr>
              <a:t>C: base plant</a:t>
            </a:r>
          </a:p>
        </p:txBody>
      </p:sp>
      <p:sp>
        <p:nvSpPr>
          <p:cNvPr id="26" name="Rechthoek 25"/>
          <p:cNvSpPr/>
          <p:nvPr/>
        </p:nvSpPr>
        <p:spPr>
          <a:xfrm>
            <a:off x="6399703" y="1699826"/>
            <a:ext cx="1265767" cy="344984"/>
          </a:xfrm>
          <a:prstGeom prst="rect">
            <a:avLst/>
          </a:prstGeom>
          <a:solidFill>
            <a:srgbClr val="164E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300" dirty="0">
                <a:latin typeface="Helvetica" panose="020B0604020202020204" pitchFamily="34" charset="0"/>
                <a:cs typeface="Helvetica" panose="020B0604020202020204" pitchFamily="34" charset="0"/>
              </a:rPr>
              <a:t>D</a:t>
            </a:r>
            <a:r>
              <a:rPr lang="nl-NL" sz="1300">
                <a:latin typeface="Helvetica" panose="020B0604020202020204" pitchFamily="34" charset="0"/>
                <a:cs typeface="Helvetica" panose="020B0604020202020204" pitchFamily="34" charset="0"/>
              </a:rPr>
              <a:t>: pilot</a:t>
            </a:r>
            <a:endParaRPr lang="nl-NL" sz="1300" dirty="0">
              <a:latin typeface="Helvetica" panose="020B0604020202020204" pitchFamily="34" charset="0"/>
              <a:cs typeface="Helvetica" panose="020B0604020202020204" pitchFamily="34" charset="0"/>
            </a:endParaRPr>
          </a:p>
        </p:txBody>
      </p:sp>
      <p:sp>
        <p:nvSpPr>
          <p:cNvPr id="27" name="Rechthoek 26"/>
          <p:cNvSpPr/>
          <p:nvPr/>
        </p:nvSpPr>
        <p:spPr>
          <a:xfrm>
            <a:off x="7800547" y="1699826"/>
            <a:ext cx="1650999" cy="344984"/>
          </a:xfrm>
          <a:prstGeom prst="rect">
            <a:avLst/>
          </a:prstGeom>
          <a:solidFill>
            <a:srgbClr val="164E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300" dirty="0">
                <a:latin typeface="Helvetica" panose="020B0604020202020204" pitchFamily="34" charset="0"/>
                <a:cs typeface="Helvetica" panose="020B0604020202020204" pitchFamily="34" charset="0"/>
              </a:rPr>
              <a:t>E: manufacturing</a:t>
            </a:r>
          </a:p>
        </p:txBody>
      </p:sp>
      <p:sp>
        <p:nvSpPr>
          <p:cNvPr id="28" name="Tekstvak 27"/>
          <p:cNvSpPr txBox="1"/>
          <p:nvPr/>
        </p:nvSpPr>
        <p:spPr>
          <a:xfrm>
            <a:off x="-715433" y="1537231"/>
            <a:ext cx="184731" cy="392415"/>
          </a:xfrm>
          <a:prstGeom prst="rect">
            <a:avLst/>
          </a:prstGeom>
          <a:noFill/>
        </p:spPr>
        <p:txBody>
          <a:bodyPr wrap="none" rtlCol="0">
            <a:spAutoFit/>
          </a:bodyPr>
          <a:lstStyle/>
          <a:p>
            <a:endParaRPr lang="en-US" sz="1950" dirty="0">
              <a:latin typeface="Helvetica" panose="020B0604020202020204" pitchFamily="34" charset="0"/>
              <a:cs typeface="Helvetica" panose="020B0604020202020204" pitchFamily="34" charset="0"/>
            </a:endParaRPr>
          </a:p>
        </p:txBody>
      </p:sp>
      <p:sp>
        <p:nvSpPr>
          <p:cNvPr id="29" name="Tekstvak 28"/>
          <p:cNvSpPr txBox="1"/>
          <p:nvPr/>
        </p:nvSpPr>
        <p:spPr>
          <a:xfrm>
            <a:off x="1884892" y="1344614"/>
            <a:ext cx="385042" cy="392415"/>
          </a:xfrm>
          <a:prstGeom prst="rect">
            <a:avLst/>
          </a:prstGeom>
          <a:noFill/>
        </p:spPr>
        <p:txBody>
          <a:bodyPr wrap="none" rtlCol="0">
            <a:spAutoFit/>
          </a:bodyPr>
          <a:lstStyle/>
          <a:p>
            <a:r>
              <a:rPr lang="en-US" sz="1950">
                <a:latin typeface="Helvetica" panose="020B0604020202020204" pitchFamily="34" charset="0"/>
                <a:cs typeface="Helvetica" panose="020B0604020202020204" pitchFamily="34" charset="0"/>
              </a:rPr>
              <a:t>✔️</a:t>
            </a:r>
          </a:p>
        </p:txBody>
      </p:sp>
      <p:sp>
        <p:nvSpPr>
          <p:cNvPr id="30" name="Tekstvak 29"/>
          <p:cNvSpPr txBox="1"/>
          <p:nvPr/>
        </p:nvSpPr>
        <p:spPr>
          <a:xfrm>
            <a:off x="449094" y="2854048"/>
            <a:ext cx="1159292" cy="329962"/>
          </a:xfrm>
          <a:prstGeom prst="rect">
            <a:avLst/>
          </a:prstGeom>
          <a:noFill/>
        </p:spPr>
        <p:txBody>
          <a:bodyPr wrap="none" rtlCol="0">
            <a:spAutoFit/>
          </a:bodyPr>
          <a:lstStyle/>
          <a:p>
            <a:r>
              <a:rPr lang="en-US" sz="1544" dirty="0">
                <a:latin typeface="Helvetica" panose="020B0604020202020204" pitchFamily="34" charset="0"/>
                <a:ea typeface="Helvetica Neue" charset="0"/>
                <a:cs typeface="Helvetica" panose="020B0604020202020204" pitchFamily="34" charset="0"/>
              </a:rPr>
              <a:t>Thin Si film</a:t>
            </a:r>
          </a:p>
        </p:txBody>
      </p:sp>
      <p:sp>
        <p:nvSpPr>
          <p:cNvPr id="31" name="Tekstvak 30"/>
          <p:cNvSpPr txBox="1"/>
          <p:nvPr/>
        </p:nvSpPr>
        <p:spPr>
          <a:xfrm>
            <a:off x="1439694" y="2854048"/>
            <a:ext cx="1616148" cy="329962"/>
          </a:xfrm>
          <a:prstGeom prst="rect">
            <a:avLst/>
          </a:prstGeom>
          <a:noFill/>
        </p:spPr>
        <p:txBody>
          <a:bodyPr wrap="none" rtlCol="0">
            <a:spAutoFit/>
          </a:bodyPr>
          <a:lstStyle/>
          <a:p>
            <a:r>
              <a:rPr lang="en-US" sz="1544" dirty="0">
                <a:latin typeface="Helvetica" panose="020B0604020202020204" pitchFamily="34" charset="0"/>
                <a:ea typeface="Helvetica Neue" charset="0"/>
                <a:cs typeface="Helvetica" panose="020B0604020202020204" pitchFamily="34" charset="0"/>
              </a:rPr>
              <a:t>Li-ion pouch cell</a:t>
            </a:r>
          </a:p>
        </p:txBody>
      </p:sp>
      <p:sp>
        <p:nvSpPr>
          <p:cNvPr id="32" name="Tekstvak 31"/>
          <p:cNvSpPr txBox="1"/>
          <p:nvPr/>
        </p:nvSpPr>
        <p:spPr>
          <a:xfrm>
            <a:off x="2980628" y="2854048"/>
            <a:ext cx="1914307" cy="329962"/>
          </a:xfrm>
          <a:prstGeom prst="rect">
            <a:avLst/>
          </a:prstGeom>
          <a:noFill/>
        </p:spPr>
        <p:txBody>
          <a:bodyPr wrap="none" rtlCol="0">
            <a:spAutoFit/>
          </a:bodyPr>
          <a:lstStyle/>
          <a:p>
            <a:r>
              <a:rPr lang="en-US" sz="1544" dirty="0">
                <a:latin typeface="Helvetica" panose="020B0604020202020204" pitchFamily="34" charset="0"/>
                <a:ea typeface="Helvetica Neue" charset="0"/>
                <a:cs typeface="Helvetica" panose="020B0604020202020204" pitchFamily="34" charset="0"/>
              </a:rPr>
              <a:t>iPhone 6 pouch cell</a:t>
            </a:r>
          </a:p>
        </p:txBody>
      </p:sp>
      <p:sp>
        <p:nvSpPr>
          <p:cNvPr id="33" name="Tekstvak 32"/>
          <p:cNvSpPr txBox="1"/>
          <p:nvPr/>
        </p:nvSpPr>
        <p:spPr>
          <a:xfrm>
            <a:off x="2966869" y="3046665"/>
            <a:ext cx="1122423" cy="805220"/>
          </a:xfrm>
          <a:prstGeom prst="rect">
            <a:avLst/>
          </a:prstGeom>
          <a:noFill/>
        </p:spPr>
        <p:txBody>
          <a:bodyPr wrap="none" rtlCol="0">
            <a:spAutoFit/>
          </a:bodyPr>
          <a:lstStyle/>
          <a:p>
            <a:r>
              <a:rPr lang="en-US" sz="1544" dirty="0">
                <a:latin typeface="Helvetica" panose="020B0604020202020204" pitchFamily="34" charset="0"/>
                <a:ea typeface="Helvetica Neue" charset="0"/>
                <a:cs typeface="Helvetica" panose="020B0604020202020204" pitchFamily="34" charset="0"/>
              </a:rPr>
              <a:t>1200 </a:t>
            </a:r>
            <a:r>
              <a:rPr lang="en-US" sz="1544" dirty="0" err="1">
                <a:latin typeface="Helvetica" panose="020B0604020202020204" pitchFamily="34" charset="0"/>
                <a:ea typeface="Helvetica Neue" charset="0"/>
                <a:cs typeface="Helvetica" panose="020B0604020202020204" pitchFamily="34" charset="0"/>
              </a:rPr>
              <a:t>Wh</a:t>
            </a:r>
            <a:r>
              <a:rPr lang="en-US" sz="1544" dirty="0">
                <a:latin typeface="Helvetica" panose="020B0604020202020204" pitchFamily="34" charset="0"/>
                <a:ea typeface="Helvetica Neue" charset="0"/>
                <a:cs typeface="Helvetica" panose="020B0604020202020204" pitchFamily="34" charset="0"/>
              </a:rPr>
              <a:t>/l</a:t>
            </a:r>
          </a:p>
          <a:p>
            <a:r>
              <a:rPr lang="en-US" sz="1544" dirty="0">
                <a:latin typeface="Helvetica" panose="020B0604020202020204" pitchFamily="34" charset="0"/>
                <a:ea typeface="Helvetica Neue" charset="0"/>
                <a:cs typeface="Helvetica" panose="020B0604020202020204" pitchFamily="34" charset="0"/>
              </a:rPr>
              <a:t>1C</a:t>
            </a:r>
          </a:p>
          <a:p>
            <a:r>
              <a:rPr lang="en-US" sz="1544" dirty="0">
                <a:latin typeface="Helvetica" panose="020B0604020202020204" pitchFamily="34" charset="0"/>
                <a:ea typeface="Helvetica Neue" charset="0"/>
                <a:cs typeface="Helvetica" panose="020B0604020202020204" pitchFamily="34" charset="0"/>
              </a:rPr>
              <a:t>500 cycles</a:t>
            </a:r>
          </a:p>
        </p:txBody>
      </p:sp>
      <p:sp>
        <p:nvSpPr>
          <p:cNvPr id="34" name="Tekstvak 33"/>
          <p:cNvSpPr txBox="1"/>
          <p:nvPr/>
        </p:nvSpPr>
        <p:spPr>
          <a:xfrm>
            <a:off x="2966870" y="3665790"/>
            <a:ext cx="1957587" cy="329962"/>
          </a:xfrm>
          <a:prstGeom prst="rect">
            <a:avLst/>
          </a:prstGeom>
          <a:noFill/>
        </p:spPr>
        <p:txBody>
          <a:bodyPr wrap="none" rtlCol="0">
            <a:spAutoFit/>
          </a:bodyPr>
          <a:lstStyle/>
          <a:p>
            <a:r>
              <a:rPr lang="en-US" sz="1544" dirty="0">
                <a:latin typeface="Helvetica" panose="020B0604020202020204" pitchFamily="34" charset="0"/>
                <a:ea typeface="Helvetica Neue" charset="0"/>
                <a:cs typeface="Helvetica" panose="020B0604020202020204" pitchFamily="34" charset="0"/>
              </a:rPr>
              <a:t>depo speed 25 m</a:t>
            </a:r>
            <a:r>
              <a:rPr lang="en-US" sz="1544" baseline="30000" dirty="0">
                <a:latin typeface="Helvetica" panose="020B0604020202020204" pitchFamily="34" charset="0"/>
                <a:ea typeface="Helvetica Neue" charset="0"/>
                <a:cs typeface="Helvetica" panose="020B0604020202020204" pitchFamily="34" charset="0"/>
              </a:rPr>
              <a:t>2</a:t>
            </a:r>
            <a:r>
              <a:rPr lang="en-US" sz="1544" dirty="0">
                <a:latin typeface="Helvetica" panose="020B0604020202020204" pitchFamily="34" charset="0"/>
                <a:ea typeface="Helvetica Neue" charset="0"/>
                <a:cs typeface="Helvetica" panose="020B0604020202020204" pitchFamily="34" charset="0"/>
              </a:rPr>
              <a:t>/h</a:t>
            </a:r>
          </a:p>
        </p:txBody>
      </p:sp>
      <p:sp>
        <p:nvSpPr>
          <p:cNvPr id="35" name="Tekstvak 34"/>
          <p:cNvSpPr txBox="1"/>
          <p:nvPr/>
        </p:nvSpPr>
        <p:spPr>
          <a:xfrm>
            <a:off x="4782969" y="2867807"/>
            <a:ext cx="1284326" cy="567591"/>
          </a:xfrm>
          <a:prstGeom prst="rect">
            <a:avLst/>
          </a:prstGeom>
          <a:noFill/>
        </p:spPr>
        <p:txBody>
          <a:bodyPr wrap="none" rtlCol="0">
            <a:spAutoFit/>
          </a:bodyPr>
          <a:lstStyle/>
          <a:p>
            <a:r>
              <a:rPr lang="en-US" sz="1544" dirty="0">
                <a:latin typeface="Helvetica" panose="020B0604020202020204" pitchFamily="34" charset="0"/>
                <a:ea typeface="Helvetica Neue" charset="0"/>
                <a:cs typeface="Helvetica" panose="020B0604020202020204" pitchFamily="34" charset="0"/>
              </a:rPr>
              <a:t>Si anode roll</a:t>
            </a:r>
          </a:p>
          <a:p>
            <a:r>
              <a:rPr lang="en-US" sz="1544" dirty="0">
                <a:latin typeface="Helvetica" panose="020B0604020202020204" pitchFamily="34" charset="0"/>
                <a:ea typeface="Helvetica Neue" charset="0"/>
                <a:cs typeface="Helvetica" panose="020B0604020202020204" pitchFamily="34" charset="0"/>
              </a:rPr>
              <a:t>production</a:t>
            </a:r>
          </a:p>
        </p:txBody>
      </p:sp>
      <p:sp>
        <p:nvSpPr>
          <p:cNvPr id="36" name="Tekstvak 35"/>
          <p:cNvSpPr txBox="1"/>
          <p:nvPr/>
        </p:nvSpPr>
        <p:spPr>
          <a:xfrm>
            <a:off x="6420212" y="2867806"/>
            <a:ext cx="1245259" cy="1042850"/>
          </a:xfrm>
          <a:prstGeom prst="rect">
            <a:avLst/>
          </a:prstGeom>
          <a:noFill/>
        </p:spPr>
        <p:txBody>
          <a:bodyPr wrap="square" rtlCol="0">
            <a:spAutoFit/>
          </a:bodyPr>
          <a:lstStyle/>
          <a:p>
            <a:r>
              <a:rPr lang="en-US" sz="1544" dirty="0">
                <a:latin typeface="Helvetica" panose="020B0604020202020204" pitchFamily="34" charset="0"/>
                <a:ea typeface="Helvetica Neue" charset="0"/>
                <a:cs typeface="Helvetica" panose="020B0604020202020204" pitchFamily="34" charset="0"/>
              </a:rPr>
              <a:t>Commercial</a:t>
            </a:r>
          </a:p>
          <a:p>
            <a:r>
              <a:rPr lang="en-US" sz="1544" dirty="0">
                <a:latin typeface="Helvetica" panose="020B0604020202020204" pitchFamily="34" charset="0"/>
                <a:ea typeface="Helvetica Neue" charset="0"/>
                <a:cs typeface="Helvetica" panose="020B0604020202020204" pitchFamily="34" charset="0"/>
              </a:rPr>
              <a:t>trials OEM / </a:t>
            </a:r>
          </a:p>
          <a:p>
            <a:r>
              <a:rPr lang="en-US" sz="1544" dirty="0">
                <a:latin typeface="Helvetica" panose="020B0604020202020204" pitchFamily="34" charset="0"/>
                <a:ea typeface="Helvetica Neue" charset="0"/>
                <a:cs typeface="Helvetica" panose="020B0604020202020204" pitchFamily="34" charset="0"/>
              </a:rPr>
              <a:t>battery cell production</a:t>
            </a:r>
          </a:p>
        </p:txBody>
      </p:sp>
      <p:sp>
        <p:nvSpPr>
          <p:cNvPr id="37" name="Tekstvak 36"/>
          <p:cNvSpPr txBox="1"/>
          <p:nvPr/>
        </p:nvSpPr>
        <p:spPr>
          <a:xfrm>
            <a:off x="1426281" y="2127361"/>
            <a:ext cx="1386918" cy="567591"/>
          </a:xfrm>
          <a:prstGeom prst="rect">
            <a:avLst/>
          </a:prstGeom>
          <a:noFill/>
        </p:spPr>
        <p:txBody>
          <a:bodyPr wrap="none" rtlCol="0">
            <a:spAutoFit/>
          </a:bodyPr>
          <a:lstStyle/>
          <a:p>
            <a:r>
              <a:rPr lang="en-US" sz="1544" dirty="0">
                <a:solidFill>
                  <a:srgbClr val="19629F"/>
                </a:solidFill>
                <a:latin typeface="Helvetica" panose="020B0604020202020204" pitchFamily="34" charset="0"/>
                <a:ea typeface="Helvetica Neue" charset="0"/>
                <a:cs typeface="Helvetica" panose="020B0604020202020204" pitchFamily="34" charset="0"/>
              </a:rPr>
              <a:t>Achieved</a:t>
            </a:r>
          </a:p>
          <a:p>
            <a:r>
              <a:rPr lang="en-US" sz="1544" dirty="0">
                <a:solidFill>
                  <a:srgbClr val="19629F"/>
                </a:solidFill>
                <a:latin typeface="Helvetica" panose="020B0604020202020204" pitchFamily="34" charset="0"/>
                <a:ea typeface="Helvetica Neue" charset="0"/>
                <a:cs typeface="Helvetica" panose="020B0604020202020204" pitchFamily="34" charset="0"/>
              </a:rPr>
              <a:t>October 2017</a:t>
            </a:r>
          </a:p>
        </p:txBody>
      </p:sp>
      <p:sp>
        <p:nvSpPr>
          <p:cNvPr id="38" name="Tekstvak 37"/>
          <p:cNvSpPr txBox="1"/>
          <p:nvPr/>
        </p:nvSpPr>
        <p:spPr>
          <a:xfrm>
            <a:off x="3008490" y="2154877"/>
            <a:ext cx="627095" cy="329962"/>
          </a:xfrm>
          <a:prstGeom prst="rect">
            <a:avLst/>
          </a:prstGeom>
          <a:noFill/>
        </p:spPr>
        <p:txBody>
          <a:bodyPr wrap="none" rtlCol="0">
            <a:spAutoFit/>
          </a:bodyPr>
          <a:lstStyle/>
          <a:p>
            <a:r>
              <a:rPr lang="en-US" sz="1544">
                <a:solidFill>
                  <a:srgbClr val="19629F"/>
                </a:solidFill>
                <a:latin typeface="Helvetica" panose="020B0604020202020204" pitchFamily="34" charset="0"/>
                <a:ea typeface="Helvetica Neue" charset="0"/>
                <a:cs typeface="Helvetica" panose="020B0604020202020204" pitchFamily="34" charset="0"/>
              </a:rPr>
              <a:t>2018</a:t>
            </a:r>
            <a:endParaRPr lang="en-US" sz="1544" dirty="0">
              <a:solidFill>
                <a:srgbClr val="19629F"/>
              </a:solidFill>
              <a:latin typeface="Helvetica" panose="020B0604020202020204" pitchFamily="34" charset="0"/>
              <a:ea typeface="Helvetica Neue" charset="0"/>
              <a:cs typeface="Helvetica" panose="020B0604020202020204" pitchFamily="34" charset="0"/>
            </a:endParaRPr>
          </a:p>
        </p:txBody>
      </p:sp>
      <p:sp>
        <p:nvSpPr>
          <p:cNvPr id="39" name="Tekstvak 38"/>
          <p:cNvSpPr txBox="1"/>
          <p:nvPr/>
        </p:nvSpPr>
        <p:spPr>
          <a:xfrm>
            <a:off x="4783315" y="2154877"/>
            <a:ext cx="627095" cy="329962"/>
          </a:xfrm>
          <a:prstGeom prst="rect">
            <a:avLst/>
          </a:prstGeom>
          <a:noFill/>
        </p:spPr>
        <p:txBody>
          <a:bodyPr wrap="none" rtlCol="0">
            <a:spAutoFit/>
          </a:bodyPr>
          <a:lstStyle/>
          <a:p>
            <a:r>
              <a:rPr lang="en-US" sz="1544" dirty="0">
                <a:solidFill>
                  <a:srgbClr val="19629F"/>
                </a:solidFill>
                <a:latin typeface="Helvetica" panose="020B0604020202020204" pitchFamily="34" charset="0"/>
                <a:ea typeface="Helvetica Neue" charset="0"/>
                <a:cs typeface="Helvetica" panose="020B0604020202020204" pitchFamily="34" charset="0"/>
              </a:rPr>
              <a:t>2019</a:t>
            </a:r>
          </a:p>
        </p:txBody>
      </p:sp>
      <p:sp>
        <p:nvSpPr>
          <p:cNvPr id="40" name="Tekstvak 39"/>
          <p:cNvSpPr txBox="1"/>
          <p:nvPr/>
        </p:nvSpPr>
        <p:spPr>
          <a:xfrm>
            <a:off x="6434315" y="2154877"/>
            <a:ext cx="627095" cy="329962"/>
          </a:xfrm>
          <a:prstGeom prst="rect">
            <a:avLst/>
          </a:prstGeom>
          <a:noFill/>
        </p:spPr>
        <p:txBody>
          <a:bodyPr wrap="none" rtlCol="0">
            <a:spAutoFit/>
          </a:bodyPr>
          <a:lstStyle/>
          <a:p>
            <a:r>
              <a:rPr lang="en-US" sz="1544" dirty="0">
                <a:solidFill>
                  <a:srgbClr val="19629F"/>
                </a:solidFill>
                <a:latin typeface="Helvetica" panose="020B0604020202020204" pitchFamily="34" charset="0"/>
                <a:ea typeface="Helvetica Neue" charset="0"/>
                <a:cs typeface="Helvetica" panose="020B0604020202020204" pitchFamily="34" charset="0"/>
              </a:rPr>
              <a:t>2020</a:t>
            </a:r>
          </a:p>
        </p:txBody>
      </p:sp>
      <p:sp>
        <p:nvSpPr>
          <p:cNvPr id="41" name="Tekstvak 40"/>
          <p:cNvSpPr txBox="1"/>
          <p:nvPr/>
        </p:nvSpPr>
        <p:spPr>
          <a:xfrm>
            <a:off x="7851079" y="2867806"/>
            <a:ext cx="1600467" cy="1042850"/>
          </a:xfrm>
          <a:prstGeom prst="rect">
            <a:avLst/>
          </a:prstGeom>
          <a:noFill/>
        </p:spPr>
        <p:txBody>
          <a:bodyPr wrap="square" rtlCol="0">
            <a:spAutoFit/>
          </a:bodyPr>
          <a:lstStyle/>
          <a:p>
            <a:r>
              <a:rPr lang="en-US" sz="1544" dirty="0">
                <a:latin typeface="Helvetica" panose="020B0604020202020204" pitchFamily="34" charset="0"/>
                <a:ea typeface="Helvetica Neue" charset="0"/>
                <a:cs typeface="Helvetica" panose="020B0604020202020204" pitchFamily="34" charset="0"/>
              </a:rPr>
              <a:t>Full battery cell production </a:t>
            </a:r>
            <a:r>
              <a:rPr lang="en-US" sz="1544">
                <a:latin typeface="Helvetica" panose="020B0604020202020204" pitchFamily="34" charset="0"/>
                <a:ea typeface="Helvetica Neue" charset="0"/>
                <a:cs typeface="Helvetica" panose="020B0604020202020204" pitchFamily="34" charset="0"/>
              </a:rPr>
              <a:t>based on pure Si anodes</a:t>
            </a:r>
            <a:endParaRPr lang="en-US" sz="1544" dirty="0">
              <a:latin typeface="Helvetica" panose="020B0604020202020204" pitchFamily="34" charset="0"/>
              <a:ea typeface="Helvetica Neue" charset="0"/>
              <a:cs typeface="Helvetica" panose="020B0604020202020204" pitchFamily="34" charset="0"/>
            </a:endParaRPr>
          </a:p>
        </p:txBody>
      </p:sp>
      <p:sp>
        <p:nvSpPr>
          <p:cNvPr id="42" name="Tekstvak 41"/>
          <p:cNvSpPr txBox="1"/>
          <p:nvPr/>
        </p:nvSpPr>
        <p:spPr>
          <a:xfrm>
            <a:off x="7837665" y="2154877"/>
            <a:ext cx="627095" cy="329962"/>
          </a:xfrm>
          <a:prstGeom prst="rect">
            <a:avLst/>
          </a:prstGeom>
          <a:noFill/>
        </p:spPr>
        <p:txBody>
          <a:bodyPr wrap="none" rtlCol="0">
            <a:spAutoFit/>
          </a:bodyPr>
          <a:lstStyle/>
          <a:p>
            <a:r>
              <a:rPr lang="en-US" sz="1544">
                <a:solidFill>
                  <a:srgbClr val="19629F"/>
                </a:solidFill>
                <a:latin typeface="Helvetica" panose="020B0604020202020204" pitchFamily="34" charset="0"/>
                <a:ea typeface="Helvetica Neue" charset="0"/>
                <a:cs typeface="Helvetica" panose="020B0604020202020204" pitchFamily="34" charset="0"/>
              </a:rPr>
              <a:t>2021</a:t>
            </a:r>
            <a:endParaRPr lang="en-US" sz="1544" dirty="0">
              <a:solidFill>
                <a:srgbClr val="19629F"/>
              </a:solidFill>
              <a:latin typeface="Helvetica" panose="020B0604020202020204" pitchFamily="34" charset="0"/>
              <a:ea typeface="Helvetica Neue" charset="0"/>
              <a:cs typeface="Helvetica" panose="020B0604020202020204" pitchFamily="34" charset="0"/>
            </a:endParaRPr>
          </a:p>
        </p:txBody>
      </p:sp>
      <p:sp>
        <p:nvSpPr>
          <p:cNvPr id="48" name="Rechthoek 47"/>
          <p:cNvSpPr/>
          <p:nvPr/>
        </p:nvSpPr>
        <p:spPr>
          <a:xfrm>
            <a:off x="1430868" y="4520284"/>
            <a:ext cx="8071553" cy="344984"/>
          </a:xfrm>
          <a:prstGeom prst="rect">
            <a:avLst/>
          </a:prstGeom>
          <a:solidFill>
            <a:srgbClr val="0091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544" dirty="0">
                <a:latin typeface="Helvetica" panose="020B0604020202020204" pitchFamily="34" charset="0"/>
                <a:cs typeface="Helvetica" panose="020B0604020202020204" pitchFamily="34" charset="0"/>
              </a:rPr>
              <a:t>Business model </a:t>
            </a:r>
            <a:r>
              <a:rPr lang="nl-NL" sz="1544" dirty="0" err="1">
                <a:latin typeface="Helvetica" panose="020B0604020202020204" pitchFamily="34" charset="0"/>
                <a:cs typeface="Helvetica" panose="020B0604020202020204" pitchFamily="34" charset="0"/>
              </a:rPr>
              <a:t>aimed</a:t>
            </a:r>
            <a:r>
              <a:rPr lang="nl-NL" sz="1544" dirty="0">
                <a:latin typeface="Helvetica" panose="020B0604020202020204" pitchFamily="34" charset="0"/>
                <a:cs typeface="Helvetica" panose="020B0604020202020204" pitchFamily="34" charset="0"/>
              </a:rPr>
              <a:t> at </a:t>
            </a:r>
            <a:r>
              <a:rPr lang="nl-NL" sz="1544" dirty="0" err="1">
                <a:latin typeface="Helvetica" panose="020B0604020202020204" pitchFamily="34" charset="0"/>
                <a:cs typeface="Helvetica" panose="020B0604020202020204" pitchFamily="34" charset="0"/>
              </a:rPr>
              <a:t>licensing</a:t>
            </a:r>
            <a:r>
              <a:rPr lang="nl-NL" sz="1544" dirty="0">
                <a:latin typeface="Helvetica" panose="020B0604020202020204" pitchFamily="34" charset="0"/>
                <a:cs typeface="Helvetica" panose="020B0604020202020204" pitchFamily="34" charset="0"/>
              </a:rPr>
              <a:t> &amp; partnering</a:t>
            </a:r>
            <a:endParaRPr lang="nl-NL" sz="1544" dirty="0">
              <a:solidFill>
                <a:schemeClr val="bg1"/>
              </a:solidFill>
              <a:latin typeface="Helvetica" panose="020B0604020202020204" pitchFamily="34" charset="0"/>
              <a:cs typeface="Helvetica" panose="020B0604020202020204" pitchFamily="34" charset="0"/>
            </a:endParaRPr>
          </a:p>
        </p:txBody>
      </p:sp>
      <p:sp>
        <p:nvSpPr>
          <p:cNvPr id="49" name="Rechthoekige driehoek 48"/>
          <p:cNvSpPr/>
          <p:nvPr/>
        </p:nvSpPr>
        <p:spPr>
          <a:xfrm>
            <a:off x="1437424" y="5002853"/>
            <a:ext cx="8027879" cy="523764"/>
          </a:xfrm>
          <a:prstGeom prst="rtTriangl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44" dirty="0">
              <a:latin typeface="Helvetica" panose="020B0604020202020204" pitchFamily="34" charset="0"/>
              <a:cs typeface="Helvetica" panose="020B0604020202020204" pitchFamily="34" charset="0"/>
            </a:endParaRPr>
          </a:p>
        </p:txBody>
      </p:sp>
      <p:sp>
        <p:nvSpPr>
          <p:cNvPr id="50" name="Rechthoekige driehoek 49"/>
          <p:cNvSpPr/>
          <p:nvPr/>
        </p:nvSpPr>
        <p:spPr>
          <a:xfrm flipH="1" flipV="1">
            <a:off x="1464941" y="4989095"/>
            <a:ext cx="8027879" cy="523764"/>
          </a:xfrm>
          <a:prstGeom prst="rtTriangl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44">
              <a:latin typeface="Helvetica" panose="020B0604020202020204" pitchFamily="34" charset="0"/>
              <a:cs typeface="Helvetica" panose="020B0604020202020204" pitchFamily="34" charset="0"/>
            </a:endParaRPr>
          </a:p>
        </p:txBody>
      </p:sp>
      <p:sp>
        <p:nvSpPr>
          <p:cNvPr id="51" name="Tekstvak 50"/>
          <p:cNvSpPr txBox="1"/>
          <p:nvPr/>
        </p:nvSpPr>
        <p:spPr>
          <a:xfrm>
            <a:off x="1475407" y="5198429"/>
            <a:ext cx="1112805" cy="329962"/>
          </a:xfrm>
          <a:prstGeom prst="rect">
            <a:avLst/>
          </a:prstGeom>
          <a:noFill/>
        </p:spPr>
        <p:txBody>
          <a:bodyPr wrap="none" rtlCol="0">
            <a:spAutoFit/>
          </a:bodyPr>
          <a:lstStyle/>
          <a:p>
            <a:r>
              <a:rPr lang="en-US" sz="1544">
                <a:latin typeface="Helvetica" panose="020B0604020202020204" pitchFamily="34" charset="0"/>
                <a:ea typeface="Helvetica Neue" charset="0"/>
                <a:cs typeface="Helvetica" panose="020B0604020202020204" pitchFamily="34" charset="0"/>
              </a:rPr>
              <a:t>LeydenJar</a:t>
            </a:r>
            <a:endParaRPr lang="en-US" sz="1544" dirty="0">
              <a:latin typeface="Helvetica" panose="020B0604020202020204" pitchFamily="34" charset="0"/>
              <a:ea typeface="Helvetica Neue" charset="0"/>
              <a:cs typeface="Helvetica" panose="020B0604020202020204" pitchFamily="34" charset="0"/>
            </a:endParaRPr>
          </a:p>
        </p:txBody>
      </p:sp>
      <p:sp>
        <p:nvSpPr>
          <p:cNvPr id="52" name="Tekstvak 51"/>
          <p:cNvSpPr txBox="1"/>
          <p:nvPr/>
        </p:nvSpPr>
        <p:spPr>
          <a:xfrm>
            <a:off x="8665593" y="4990472"/>
            <a:ext cx="933269" cy="329962"/>
          </a:xfrm>
          <a:prstGeom prst="rect">
            <a:avLst/>
          </a:prstGeom>
          <a:noFill/>
        </p:spPr>
        <p:txBody>
          <a:bodyPr wrap="none" rtlCol="0">
            <a:spAutoFit/>
          </a:bodyPr>
          <a:lstStyle/>
          <a:p>
            <a:r>
              <a:rPr lang="en-US" sz="1544">
                <a:latin typeface="Helvetica" panose="020B0604020202020204" pitchFamily="34" charset="0"/>
                <a:ea typeface="Helvetica Neue" charset="0"/>
                <a:cs typeface="Helvetica" panose="020B0604020202020204" pitchFamily="34" charset="0"/>
              </a:rPr>
              <a:t>Partners</a:t>
            </a:r>
            <a:endParaRPr lang="en-US" sz="1544" dirty="0">
              <a:latin typeface="Helvetica" panose="020B0604020202020204" pitchFamily="34" charset="0"/>
              <a:ea typeface="Helvetica Neue" charset="0"/>
              <a:cs typeface="Helvetica" panose="020B0604020202020204" pitchFamily="34" charset="0"/>
            </a:endParaRPr>
          </a:p>
        </p:txBody>
      </p:sp>
    </p:spTree>
    <p:extLst>
      <p:ext uri="{BB962C8B-B14F-4D97-AF65-F5344CB8AC3E}">
        <p14:creationId xmlns:p14="http://schemas.microsoft.com/office/powerpoint/2010/main" val="107013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9" grpId="0"/>
      <p:bldP spid="31" grpId="0"/>
      <p:bldP spid="32" grpId="0"/>
      <p:bldP spid="33" grpId="0"/>
      <p:bldP spid="34" grpId="0"/>
      <p:bldP spid="35" grpId="0"/>
      <p:bldP spid="36" grpId="0"/>
      <p:bldP spid="37" grpId="0"/>
      <p:bldP spid="38" grpId="0"/>
      <p:bldP spid="39" grpId="0"/>
      <p:bldP spid="40" grpId="0"/>
      <p:bldP spid="41" grpId="0"/>
      <p:bldP spid="42" grpId="0"/>
      <p:bldP spid="48" grpId="0" animBg="1"/>
      <p:bldP spid="49" grpId="0" animBg="1"/>
      <p:bldP spid="50" grpId="0" animBg="1"/>
      <p:bldP spid="51" grpId="0"/>
      <p:bldP spid="5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90D77-4D70-4920-B79F-C9F2BD037703}"/>
              </a:ext>
            </a:extLst>
          </p:cNvPr>
          <p:cNvSpPr>
            <a:spLocks noGrp="1"/>
          </p:cNvSpPr>
          <p:nvPr>
            <p:ph type="ctrTitle"/>
          </p:nvPr>
        </p:nvSpPr>
        <p:spPr>
          <a:xfrm>
            <a:off x="1882530" y="1871964"/>
            <a:ext cx="7429500" cy="722692"/>
          </a:xfrm>
        </p:spPr>
        <p:txBody>
          <a:bodyPr>
            <a:normAutofit/>
          </a:bodyPr>
          <a:lstStyle/>
          <a:p>
            <a:pPr algn="r"/>
            <a:r>
              <a:rPr lang="en-US" sz="2275" dirty="0"/>
              <a:t>Thank you for your attention</a:t>
            </a:r>
          </a:p>
        </p:txBody>
      </p:sp>
    </p:spTree>
    <p:extLst>
      <p:ext uri="{BB962C8B-B14F-4D97-AF65-F5344CB8AC3E}">
        <p14:creationId xmlns:p14="http://schemas.microsoft.com/office/powerpoint/2010/main" val="2593702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6"/>
          </p:nvPr>
        </p:nvSpPr>
        <p:spPr/>
        <p:txBody>
          <a:bodyPr/>
          <a:lstStyle/>
          <a:p>
            <a:pPr lvl="0"/>
            <a:r>
              <a:rPr lang="nl-NL" dirty="0"/>
              <a:t>Meet </a:t>
            </a:r>
            <a:r>
              <a:rPr lang="nl-NL" dirty="0" err="1"/>
              <a:t>and</a:t>
            </a:r>
            <a:r>
              <a:rPr lang="nl-NL" dirty="0"/>
              <a:t> Greet  6 februari 2018</a:t>
            </a:r>
          </a:p>
          <a:p>
            <a:endParaRPr lang="nl-NL" dirty="0"/>
          </a:p>
          <a:p>
            <a:endParaRPr lang="nl-NL" dirty="0"/>
          </a:p>
        </p:txBody>
      </p:sp>
      <p:sp>
        <p:nvSpPr>
          <p:cNvPr id="3" name="Tijdelijke aanduiding voor inhoud 2"/>
          <p:cNvSpPr>
            <a:spLocks noGrp="1"/>
          </p:cNvSpPr>
          <p:nvPr>
            <p:ph sz="quarter" idx="17"/>
          </p:nvPr>
        </p:nvSpPr>
        <p:spPr>
          <a:xfrm>
            <a:off x="435424" y="1440607"/>
            <a:ext cx="8762363" cy="4589251"/>
          </a:xfrm>
        </p:spPr>
        <p:txBody>
          <a:bodyPr/>
          <a:lstStyle/>
          <a:p>
            <a:pPr marL="342900" indent="-342900">
              <a:lnSpc>
                <a:spcPct val="150000"/>
              </a:lnSpc>
              <a:buFont typeface="Arial" panose="020B0604020202020204" pitchFamily="34" charset="0"/>
              <a:buChar char="•"/>
            </a:pPr>
            <a:r>
              <a:rPr lang="nl-NL" sz="2000" dirty="0"/>
              <a:t>&gt;300 particuliere- en ~40 zakelijke leden; bijna 1000 klanten</a:t>
            </a:r>
          </a:p>
          <a:p>
            <a:pPr marL="342900" indent="-342900">
              <a:lnSpc>
                <a:spcPct val="150000"/>
              </a:lnSpc>
              <a:buFont typeface="Arial" panose="020B0604020202020204" pitchFamily="34" charset="0"/>
              <a:buChar char="•"/>
            </a:pPr>
            <a:r>
              <a:rPr lang="nl-NL" sz="2000" dirty="0"/>
              <a:t>Energielevering (via </a:t>
            </a:r>
            <a:r>
              <a:rPr lang="nl-NL" sz="2000" dirty="0" err="1"/>
              <a:t>Greenchoice</a:t>
            </a:r>
            <a:r>
              <a:rPr lang="nl-NL" sz="2000" dirty="0"/>
              <a:t>) aan inwoners en bedrijven in Apeldoorn, lokaal opgewekt (</a:t>
            </a:r>
            <a:r>
              <a:rPr lang="nl-NL" sz="2000" dirty="0" err="1"/>
              <a:t>oa</a:t>
            </a:r>
            <a:r>
              <a:rPr lang="nl-NL" sz="2000" dirty="0"/>
              <a:t> Waterschap Vallei en Veluwe, Zonnepark op de </a:t>
            </a:r>
            <a:r>
              <a:rPr lang="nl-NL" sz="2000" dirty="0" err="1"/>
              <a:t>Ecofactorij</a:t>
            </a:r>
            <a:r>
              <a:rPr lang="nl-NL" sz="2000" dirty="0"/>
              <a:t>)</a:t>
            </a:r>
          </a:p>
          <a:p>
            <a:pPr indent="0">
              <a:lnSpc>
                <a:spcPct val="150000"/>
              </a:lnSpc>
            </a:pPr>
            <a:endParaRPr lang="nl-NL" sz="2000" dirty="0"/>
          </a:p>
          <a:p>
            <a:pPr indent="0">
              <a:lnSpc>
                <a:spcPct val="150000"/>
              </a:lnSpc>
            </a:pPr>
            <a:r>
              <a:rPr lang="nl-NL" sz="2000" b="1" dirty="0"/>
              <a:t>Gerealiseerde projecten</a:t>
            </a:r>
            <a:r>
              <a:rPr lang="nl-NL" sz="2000" dirty="0"/>
              <a:t>:</a:t>
            </a:r>
          </a:p>
          <a:p>
            <a:pPr marL="342900" indent="-342900">
              <a:lnSpc>
                <a:spcPct val="150000"/>
              </a:lnSpc>
              <a:buFont typeface="Arial" panose="020B0604020202020204" pitchFamily="34" charset="0"/>
              <a:buChar char="•"/>
            </a:pPr>
            <a:r>
              <a:rPr lang="nl-NL" sz="2000" dirty="0"/>
              <a:t>Zonnepark </a:t>
            </a:r>
            <a:r>
              <a:rPr lang="nl-NL" sz="2000" dirty="0" err="1"/>
              <a:t>Ecofactorij</a:t>
            </a:r>
            <a:r>
              <a:rPr lang="nl-NL" sz="2000" dirty="0"/>
              <a:t>: 2100 zonnepanelen op dak bedrijf</a:t>
            </a:r>
          </a:p>
          <a:p>
            <a:pPr marL="342900" indent="-342900">
              <a:lnSpc>
                <a:spcPct val="150000"/>
              </a:lnSpc>
              <a:buFont typeface="Arial" panose="020B0604020202020204" pitchFamily="34" charset="0"/>
              <a:buChar char="•"/>
            </a:pPr>
            <a:r>
              <a:rPr lang="nl-NL" sz="2000" dirty="0"/>
              <a:t>6 postcoderoos projecten opgestart, 2 daken uitverkocht</a:t>
            </a:r>
          </a:p>
          <a:p>
            <a:pPr marL="342900" indent="-342900">
              <a:lnSpc>
                <a:spcPct val="150000"/>
              </a:lnSpc>
              <a:buFont typeface="Arial" panose="020B0604020202020204" pitchFamily="34" charset="0"/>
              <a:buChar char="•"/>
            </a:pPr>
            <a:r>
              <a:rPr lang="nl-NL" sz="2000" dirty="0"/>
              <a:t>1000 zonnepanelen geplaatst op 16 basisscholen</a:t>
            </a:r>
          </a:p>
        </p:txBody>
      </p:sp>
      <p:sp>
        <p:nvSpPr>
          <p:cNvPr id="4" name="Tijdelijke aanduiding voor tekst 3"/>
          <p:cNvSpPr>
            <a:spLocks noGrp="1"/>
          </p:cNvSpPr>
          <p:nvPr>
            <p:ph type="body" sz="quarter" idx="10"/>
          </p:nvPr>
        </p:nvSpPr>
        <p:spPr/>
        <p:txBody>
          <a:bodyPr/>
          <a:lstStyle/>
          <a:p>
            <a:r>
              <a:rPr lang="nl-NL" sz="2400" dirty="0"/>
              <a:t>Marcel – energie coöperatie</a:t>
            </a:r>
          </a:p>
        </p:txBody>
      </p:sp>
      <p:pic>
        <p:nvPicPr>
          <p:cNvPr id="5" name="Afbeelding 4">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r="35446"/>
          <a:stretch/>
        </p:blipFill>
        <p:spPr>
          <a:xfrm>
            <a:off x="6279358" y="1462"/>
            <a:ext cx="3625546" cy="1318380"/>
          </a:xfrm>
          <a:prstGeom prst="rect">
            <a:avLst/>
          </a:prstGeom>
          <a:solidFill>
            <a:srgbClr val="E8F4F8">
              <a:alpha val="75686"/>
            </a:srgbClr>
          </a:solidFill>
          <a:ln>
            <a:noFill/>
          </a:ln>
        </p:spPr>
      </p:pic>
    </p:spTree>
    <p:extLst>
      <p:ext uri="{BB962C8B-B14F-4D97-AF65-F5344CB8AC3E}">
        <p14:creationId xmlns:p14="http://schemas.microsoft.com/office/powerpoint/2010/main" val="3928224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6"/>
          </p:nvPr>
        </p:nvSpPr>
        <p:spPr/>
        <p:txBody>
          <a:bodyPr/>
          <a:lstStyle/>
          <a:p>
            <a:pPr lvl="0"/>
            <a:r>
              <a:rPr lang="nl-NL" dirty="0"/>
              <a:t>Meet </a:t>
            </a:r>
            <a:r>
              <a:rPr lang="nl-NL" dirty="0" err="1"/>
              <a:t>and</a:t>
            </a:r>
            <a:r>
              <a:rPr lang="nl-NL" dirty="0"/>
              <a:t> Greet  6 februari 2018</a:t>
            </a:r>
          </a:p>
        </p:txBody>
      </p:sp>
      <p:sp>
        <p:nvSpPr>
          <p:cNvPr id="3" name="Tijdelijke aanduiding voor inhoud 2"/>
          <p:cNvSpPr>
            <a:spLocks noGrp="1"/>
          </p:cNvSpPr>
          <p:nvPr>
            <p:ph sz="quarter" idx="17"/>
          </p:nvPr>
        </p:nvSpPr>
        <p:spPr>
          <a:xfrm>
            <a:off x="435424" y="1440607"/>
            <a:ext cx="8570553" cy="4589251"/>
          </a:xfrm>
        </p:spPr>
        <p:txBody>
          <a:bodyPr/>
          <a:lstStyle/>
          <a:p>
            <a:pPr marL="180975" indent="-180975">
              <a:lnSpc>
                <a:spcPct val="150000"/>
              </a:lnSpc>
              <a:buFont typeface="Arial" panose="020B0604020202020204" pitchFamily="34" charset="0"/>
              <a:buChar char="•"/>
            </a:pPr>
            <a:r>
              <a:rPr lang="nl-NL" sz="2000" dirty="0"/>
              <a:t>Een initiatief van burgers die willen dat onze energie in 2030 in onze eigen kernen geproduceerd gaat worden, door burgers en door bedrijven.</a:t>
            </a:r>
          </a:p>
          <a:p>
            <a:pPr marL="180975" indent="-180975">
              <a:lnSpc>
                <a:spcPct val="150000"/>
              </a:lnSpc>
              <a:buFont typeface="Arial" panose="020B0604020202020204" pitchFamily="34" charset="0"/>
              <a:buChar char="•"/>
            </a:pPr>
            <a:r>
              <a:rPr lang="nl-NL" sz="2000" b="1" dirty="0"/>
              <a:t>Doel</a:t>
            </a:r>
            <a:r>
              <a:rPr lang="nl-NL" sz="2000" dirty="0"/>
              <a:t>: versnellen energietransitie  </a:t>
            </a:r>
          </a:p>
          <a:p>
            <a:pPr indent="0"/>
            <a:r>
              <a:rPr lang="nl-NL" sz="2000" dirty="0"/>
              <a:t>	 </a:t>
            </a:r>
            <a:r>
              <a:rPr lang="nl-NL" sz="2800" dirty="0">
                <a:sym typeface="Symbol"/>
              </a:rPr>
              <a:t></a:t>
            </a:r>
            <a:r>
              <a:rPr lang="nl-NL" sz="2000" dirty="0">
                <a:sym typeface="Symbol"/>
              </a:rPr>
              <a:t> </a:t>
            </a:r>
            <a:r>
              <a:rPr lang="nl-NL" sz="2000" dirty="0"/>
              <a:t>bewustzijn vergroten, besparen, duurzaam opwekken</a:t>
            </a:r>
          </a:p>
          <a:p>
            <a:pPr marL="180975" indent="-180975">
              <a:lnSpc>
                <a:spcPct val="150000"/>
              </a:lnSpc>
              <a:buFont typeface="Arial" panose="020B0604020202020204" pitchFamily="34" charset="0"/>
              <a:buChar char="•"/>
            </a:pPr>
            <a:r>
              <a:rPr lang="nl-NL" sz="2000" dirty="0"/>
              <a:t>&gt;800 leden, in alle kernen van de gemeente Lochem actief</a:t>
            </a:r>
          </a:p>
          <a:p>
            <a:pPr marL="180975" indent="-180975">
              <a:lnSpc>
                <a:spcPct val="150000"/>
              </a:lnSpc>
              <a:buFont typeface="Arial" panose="020B0604020202020204" pitchFamily="34" charset="0"/>
              <a:buChar char="•"/>
            </a:pPr>
            <a:r>
              <a:rPr lang="nl-NL" sz="2000" b="1" dirty="0"/>
              <a:t>Opmerkelijk complete visie op Lokaal Duurzaam</a:t>
            </a:r>
          </a:p>
          <a:p>
            <a:pPr marL="180975" indent="-180975">
              <a:lnSpc>
                <a:spcPct val="150000"/>
              </a:lnSpc>
              <a:buFont typeface="Arial" panose="020B0604020202020204" pitchFamily="34" charset="0"/>
              <a:buChar char="•"/>
            </a:pPr>
            <a:r>
              <a:rPr lang="nl-NL" sz="2000" dirty="0"/>
              <a:t>Energieloket, opwekking, projecten, energiecoaches, website</a:t>
            </a:r>
          </a:p>
          <a:p>
            <a:pPr marL="180975" indent="-180975">
              <a:lnSpc>
                <a:spcPct val="150000"/>
              </a:lnSpc>
              <a:buFont typeface="Arial" panose="020B0604020202020204" pitchFamily="34" charset="0"/>
              <a:buChar char="•"/>
            </a:pPr>
            <a:endParaRPr lang="nl-NL" sz="2000" dirty="0"/>
          </a:p>
          <a:p>
            <a:pPr marL="180975" indent="-180975">
              <a:lnSpc>
                <a:spcPct val="150000"/>
              </a:lnSpc>
              <a:buFont typeface="Arial" panose="020B0604020202020204" pitchFamily="34" charset="0"/>
              <a:buChar char="•"/>
            </a:pPr>
            <a:endParaRPr lang="nl-NL" sz="2000" dirty="0"/>
          </a:p>
        </p:txBody>
      </p:sp>
      <p:sp>
        <p:nvSpPr>
          <p:cNvPr id="4" name="Tijdelijke aanduiding voor tekst 3"/>
          <p:cNvSpPr>
            <a:spLocks noGrp="1"/>
          </p:cNvSpPr>
          <p:nvPr>
            <p:ph type="body" sz="quarter" idx="10"/>
          </p:nvPr>
        </p:nvSpPr>
        <p:spPr/>
        <p:txBody>
          <a:bodyPr/>
          <a:lstStyle/>
          <a:p>
            <a:r>
              <a:rPr lang="nl-NL" sz="2400" dirty="0"/>
              <a:t>John – energie coöperatie</a:t>
            </a:r>
          </a:p>
        </p:txBody>
      </p:sp>
      <p:pic>
        <p:nvPicPr>
          <p:cNvPr id="6" name="Picture 21" descr="Home">
            <a:hlinkClick r:id="rId2"/>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7801" b="14193"/>
          <a:stretch/>
        </p:blipFill>
        <p:spPr bwMode="auto">
          <a:xfrm>
            <a:off x="5608396" y="0"/>
            <a:ext cx="4297604" cy="1043796"/>
          </a:xfrm>
          <a:prstGeom prst="rect">
            <a:avLst/>
          </a:prstGeom>
          <a:solidFill>
            <a:srgbClr val="EDF6F9">
              <a:alpha val="75000"/>
            </a:srgbClr>
          </a:solidFill>
          <a:extLst/>
        </p:spPr>
      </p:pic>
    </p:spTree>
    <p:extLst>
      <p:ext uri="{BB962C8B-B14F-4D97-AF65-F5344CB8AC3E}">
        <p14:creationId xmlns:p14="http://schemas.microsoft.com/office/powerpoint/2010/main" val="4214046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6"/>
          </p:nvPr>
        </p:nvSpPr>
        <p:spPr/>
        <p:txBody>
          <a:bodyPr/>
          <a:lstStyle/>
          <a:p>
            <a:pPr lvl="0"/>
            <a:r>
              <a:rPr lang="nl-NL" dirty="0"/>
              <a:t>Meet </a:t>
            </a:r>
            <a:r>
              <a:rPr lang="nl-NL" dirty="0" err="1"/>
              <a:t>and</a:t>
            </a:r>
            <a:r>
              <a:rPr lang="nl-NL" dirty="0"/>
              <a:t> Greet  6 februari 2018</a:t>
            </a:r>
          </a:p>
          <a:p>
            <a:endParaRPr lang="nl-NL" dirty="0"/>
          </a:p>
          <a:p>
            <a:endParaRPr lang="nl-NL" dirty="0"/>
          </a:p>
        </p:txBody>
      </p:sp>
      <p:sp>
        <p:nvSpPr>
          <p:cNvPr id="3" name="Tijdelijke aanduiding voor inhoud 2"/>
          <p:cNvSpPr>
            <a:spLocks noGrp="1"/>
          </p:cNvSpPr>
          <p:nvPr>
            <p:ph sz="quarter" idx="17"/>
          </p:nvPr>
        </p:nvSpPr>
        <p:spPr>
          <a:xfrm>
            <a:off x="435424" y="1436583"/>
            <a:ext cx="8762363" cy="4549435"/>
          </a:xfrm>
        </p:spPr>
        <p:txBody>
          <a:bodyPr/>
          <a:lstStyle/>
          <a:p>
            <a:pPr marL="180975" indent="-180975">
              <a:lnSpc>
                <a:spcPct val="150000"/>
              </a:lnSpc>
              <a:buFont typeface="Arial" panose="020B0604020202020204" pitchFamily="34" charset="0"/>
              <a:buChar char="•"/>
            </a:pPr>
            <a:r>
              <a:rPr lang="nl-NL" sz="2000" dirty="0"/>
              <a:t>Begonnen als “ZONAANBIDDERS” in 2012</a:t>
            </a:r>
          </a:p>
          <a:p>
            <a:pPr marL="180975" indent="-180975">
              <a:lnSpc>
                <a:spcPct val="150000"/>
              </a:lnSpc>
              <a:buFont typeface="Arial" panose="020B0604020202020204" pitchFamily="34" charset="0"/>
              <a:buChar char="•"/>
            </a:pPr>
            <a:r>
              <a:rPr lang="nl-NL" sz="2000" dirty="0"/>
              <a:t>In 2014 opgeschoven naar energiebesparing</a:t>
            </a:r>
          </a:p>
          <a:p>
            <a:pPr marL="180975" indent="-180975">
              <a:lnSpc>
                <a:spcPct val="150000"/>
              </a:lnSpc>
              <a:buFont typeface="Arial" panose="020B0604020202020204" pitchFamily="34" charset="0"/>
              <a:buChar char="•"/>
            </a:pPr>
            <a:r>
              <a:rPr lang="nl-NL" sz="2000" dirty="0"/>
              <a:t>In 2015 met Soest en bedrijven GDP 2016 – 2020 opgezet</a:t>
            </a:r>
          </a:p>
          <a:p>
            <a:pPr indent="0">
              <a:lnSpc>
                <a:spcPct val="150000"/>
              </a:lnSpc>
            </a:pPr>
            <a:r>
              <a:rPr lang="nl-NL" sz="2000" b="1" dirty="0"/>
              <a:t>Bescheiden maar groeiend kennis-en-actieteam</a:t>
            </a:r>
          </a:p>
          <a:p>
            <a:pPr marL="180975" indent="-180975">
              <a:lnSpc>
                <a:spcPct val="150000"/>
              </a:lnSpc>
              <a:buFont typeface="Arial" panose="020B0604020202020204" pitchFamily="34" charset="0"/>
              <a:buChar char="•"/>
            </a:pPr>
            <a:r>
              <a:rPr lang="nl-NL" sz="2000" dirty="0"/>
              <a:t>Wijkacties Warmtescans </a:t>
            </a:r>
            <a:r>
              <a:rPr lang="nl-NL" sz="2000" dirty="0" err="1"/>
              <a:t>Science</a:t>
            </a:r>
            <a:r>
              <a:rPr lang="nl-NL" sz="2000" dirty="0"/>
              <a:t>-Lab Website Energieloket, </a:t>
            </a:r>
          </a:p>
          <a:p>
            <a:pPr indent="0">
              <a:lnSpc>
                <a:spcPct val="150000"/>
              </a:lnSpc>
            </a:pPr>
            <a:r>
              <a:rPr lang="nl-NL" sz="2000" dirty="0"/>
              <a:t>		gecommitteerd aan het gemeentelijk duurzaamheidsplan</a:t>
            </a:r>
          </a:p>
          <a:p>
            <a:pPr marL="180975" indent="-180975">
              <a:lnSpc>
                <a:spcPct val="150000"/>
              </a:lnSpc>
              <a:buFont typeface="Arial" panose="020B0604020202020204" pitchFamily="34" charset="0"/>
              <a:buChar char="•"/>
            </a:pPr>
            <a:r>
              <a:rPr lang="nl-NL" sz="2000" dirty="0"/>
              <a:t>Deel van stichting Soest Duurzaam naast 						Bedrijven Platform Duurzaam</a:t>
            </a:r>
          </a:p>
          <a:p>
            <a:pPr>
              <a:lnSpc>
                <a:spcPct val="200000"/>
              </a:lnSpc>
              <a:buFont typeface="Arial" panose="020B0604020202020204" pitchFamily="34" charset="0"/>
              <a:buChar char="•"/>
            </a:pPr>
            <a:endParaRPr lang="nl-NL" sz="2000" dirty="0"/>
          </a:p>
        </p:txBody>
      </p:sp>
      <p:sp>
        <p:nvSpPr>
          <p:cNvPr id="4" name="Tijdelijke aanduiding voor tekst 3"/>
          <p:cNvSpPr>
            <a:spLocks noGrp="1"/>
          </p:cNvSpPr>
          <p:nvPr>
            <p:ph type="body" sz="quarter" idx="10"/>
          </p:nvPr>
        </p:nvSpPr>
        <p:spPr>
          <a:xfrm>
            <a:off x="428949" y="770243"/>
            <a:ext cx="7257187" cy="707659"/>
          </a:xfrm>
        </p:spPr>
        <p:txBody>
          <a:bodyPr/>
          <a:lstStyle/>
          <a:p>
            <a:r>
              <a:rPr lang="nl-NL" sz="2400" dirty="0"/>
              <a:t>Jan – vrijwilligersinitiatief</a:t>
            </a: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8124" y="0"/>
            <a:ext cx="1637876" cy="2186606"/>
          </a:xfrm>
          <a:prstGeom prst="rect">
            <a:avLst/>
          </a:prstGeom>
        </p:spPr>
      </p:pic>
      <p:pic>
        <p:nvPicPr>
          <p:cNvPr id="8" name="Afbeelding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9396" y="4843732"/>
            <a:ext cx="2156604" cy="897147"/>
          </a:xfrm>
          <a:prstGeom prst="rect">
            <a:avLst/>
          </a:prstGeom>
        </p:spPr>
      </p:pic>
    </p:spTree>
    <p:extLst>
      <p:ext uri="{BB962C8B-B14F-4D97-AF65-F5344CB8AC3E}">
        <p14:creationId xmlns:p14="http://schemas.microsoft.com/office/powerpoint/2010/main" val="1928296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6"/>
          </p:nvPr>
        </p:nvSpPr>
        <p:spPr/>
        <p:txBody>
          <a:bodyPr/>
          <a:lstStyle/>
          <a:p>
            <a:pPr lvl="0"/>
            <a:r>
              <a:rPr lang="nl-NL" dirty="0"/>
              <a:t>Meet </a:t>
            </a:r>
            <a:r>
              <a:rPr lang="nl-NL" dirty="0" err="1"/>
              <a:t>and</a:t>
            </a:r>
            <a:r>
              <a:rPr lang="nl-NL" dirty="0"/>
              <a:t> Greet  6 februari 2018</a:t>
            </a:r>
          </a:p>
        </p:txBody>
      </p:sp>
      <p:sp>
        <p:nvSpPr>
          <p:cNvPr id="9" name="Tijdelijke aanduiding voor inhoud 8"/>
          <p:cNvSpPr>
            <a:spLocks noGrp="1"/>
          </p:cNvSpPr>
          <p:nvPr>
            <p:ph sz="quarter" idx="17"/>
          </p:nvPr>
        </p:nvSpPr>
        <p:spPr>
          <a:xfrm>
            <a:off x="435424" y="1678111"/>
            <a:ext cx="8275439" cy="4549435"/>
          </a:xfrm>
        </p:spPr>
        <p:txBody>
          <a:bodyPr/>
          <a:lstStyle/>
          <a:p>
            <a:pPr marL="180975" indent="-180975">
              <a:lnSpc>
                <a:spcPct val="150000"/>
              </a:lnSpc>
              <a:buFont typeface="Arial" panose="020B0604020202020204" pitchFamily="34" charset="0"/>
              <a:buChar char="•"/>
            </a:pPr>
            <a:r>
              <a:rPr lang="nl-NL" sz="2000" dirty="0"/>
              <a:t>Delen van informatie en ervaring over </a:t>
            </a:r>
          </a:p>
          <a:p>
            <a:pPr indent="0">
              <a:lnSpc>
                <a:spcPct val="150000"/>
              </a:lnSpc>
            </a:pPr>
            <a:r>
              <a:rPr lang="nl-NL" sz="2000" dirty="0"/>
              <a:t>		</a:t>
            </a:r>
            <a:r>
              <a:rPr lang="nl-NL" sz="2000" b="1" dirty="0"/>
              <a:t>wat er momenteel al is of wordt gerealiseerd</a:t>
            </a:r>
          </a:p>
          <a:p>
            <a:pPr marL="180975" indent="-180975">
              <a:lnSpc>
                <a:spcPct val="150000"/>
              </a:lnSpc>
              <a:buFont typeface="Arial" panose="020B0604020202020204" pitchFamily="34" charset="0"/>
              <a:buChar char="•"/>
            </a:pPr>
            <a:r>
              <a:rPr lang="nl-NL" sz="2000" dirty="0"/>
              <a:t>Geleid door vragen van verbonden </a:t>
            </a:r>
            <a:r>
              <a:rPr lang="nl-NL" sz="2000" dirty="0" err="1"/>
              <a:t>intiatieven</a:t>
            </a:r>
            <a:endParaRPr lang="nl-NL" sz="2000" dirty="0"/>
          </a:p>
          <a:p>
            <a:pPr marL="180975" indent="-180975">
              <a:lnSpc>
                <a:spcPct val="150000"/>
              </a:lnSpc>
              <a:buFont typeface="Arial" panose="020B0604020202020204" pitchFamily="34" charset="0"/>
              <a:buChar char="•"/>
            </a:pPr>
            <a:r>
              <a:rPr lang="nl-NL" sz="2000" dirty="0"/>
              <a:t>Interesse in- en in kaart brengen van </a:t>
            </a:r>
            <a:r>
              <a:rPr lang="nl-NL" sz="2000" b="1" dirty="0"/>
              <a:t>technologie in ontwikkeling</a:t>
            </a:r>
          </a:p>
          <a:p>
            <a:pPr marL="180975" indent="-180975">
              <a:lnSpc>
                <a:spcPct val="150000"/>
              </a:lnSpc>
              <a:buFont typeface="Arial" panose="020B0604020202020204" pitchFamily="34" charset="0"/>
              <a:buChar char="•"/>
            </a:pPr>
            <a:r>
              <a:rPr lang="nl-NL" sz="2000" dirty="0"/>
              <a:t>Organiseren van een reguliere </a:t>
            </a:r>
            <a:r>
              <a:rPr lang="nl-NL" sz="2000" b="1" dirty="0"/>
              <a:t>KIVI-DT event in Q3</a:t>
            </a:r>
          </a:p>
          <a:p>
            <a:pPr marL="180975" indent="-180975">
              <a:lnSpc>
                <a:spcPct val="150000"/>
              </a:lnSpc>
              <a:buFont typeface="Arial" panose="020B0604020202020204" pitchFamily="34" charset="0"/>
              <a:buChar char="•"/>
            </a:pPr>
            <a:r>
              <a:rPr lang="nl-NL" sz="2000" b="1" dirty="0">
                <a:solidFill>
                  <a:srgbClr val="C00000"/>
                </a:solidFill>
              </a:rPr>
              <a:t>Bijdragen van lokale initiatieven aan CE zichtbaar maken….</a:t>
            </a:r>
          </a:p>
          <a:p>
            <a:pPr indent="0">
              <a:lnSpc>
                <a:spcPct val="150000"/>
              </a:lnSpc>
            </a:pPr>
            <a:r>
              <a:rPr lang="nl-NL" sz="2000" dirty="0"/>
              <a:t>    </a:t>
            </a:r>
            <a:r>
              <a:rPr lang="nl-NL" sz="2000" b="1" dirty="0"/>
              <a:t>….en zo mogelijk de netwerkgroep nog uitbreiden met</a:t>
            </a:r>
          </a:p>
          <a:p>
            <a:pPr indent="0">
              <a:lnSpc>
                <a:spcPct val="150000"/>
              </a:lnSpc>
            </a:pPr>
            <a:r>
              <a:rPr lang="nl-NL" sz="2000" b="1" dirty="0"/>
              <a:t>		     geïnteresseerde- en lokaal-actieve leden !</a:t>
            </a:r>
          </a:p>
          <a:p>
            <a:pPr marL="180975" indent="-180975">
              <a:lnSpc>
                <a:spcPct val="150000"/>
              </a:lnSpc>
              <a:buFont typeface="Arial" panose="020B0604020202020204" pitchFamily="34" charset="0"/>
              <a:buChar char="•"/>
            </a:pPr>
            <a:endParaRPr lang="nl-NL" sz="2000" dirty="0"/>
          </a:p>
          <a:p>
            <a:pPr>
              <a:lnSpc>
                <a:spcPct val="150000"/>
              </a:lnSpc>
              <a:buFont typeface="Arial" panose="020B0604020202020204" pitchFamily="34" charset="0"/>
              <a:buChar char="•"/>
            </a:pPr>
            <a:endParaRPr lang="nl-NL" sz="2000" dirty="0"/>
          </a:p>
        </p:txBody>
      </p:sp>
      <p:sp>
        <p:nvSpPr>
          <p:cNvPr id="6" name="Tijdelijke aanduiding voor tekst 5"/>
          <p:cNvSpPr>
            <a:spLocks noGrp="1"/>
          </p:cNvSpPr>
          <p:nvPr>
            <p:ph type="body" sz="quarter" idx="10"/>
          </p:nvPr>
        </p:nvSpPr>
        <p:spPr/>
        <p:txBody>
          <a:bodyPr/>
          <a:lstStyle/>
          <a:p>
            <a:r>
              <a:rPr lang="nl-NL" sz="2400" dirty="0"/>
              <a:t>MLGB !   doe</a:t>
            </a:r>
            <a:r>
              <a:rPr lang="nl-NL" sz="2400" dirty="0">
                <a:solidFill>
                  <a:srgbClr val="002F5F"/>
                </a:solidFill>
              </a:rPr>
              <a:t>len</a:t>
            </a:r>
            <a:r>
              <a:rPr lang="nl-NL" sz="2400" dirty="0"/>
              <a:t> voor 2018</a:t>
            </a:r>
          </a:p>
        </p:txBody>
      </p:sp>
    </p:spTree>
    <p:extLst>
      <p:ext uri="{BB962C8B-B14F-4D97-AF65-F5344CB8AC3E}">
        <p14:creationId xmlns:p14="http://schemas.microsoft.com/office/powerpoint/2010/main" val="23359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806" y="443742"/>
            <a:ext cx="7429500" cy="5943600"/>
          </a:xfrm>
          <a:prstGeom prst="rect">
            <a:avLst/>
          </a:prstGeom>
        </p:spPr>
      </p:pic>
      <p:sp>
        <p:nvSpPr>
          <p:cNvPr id="3" name="Ondertitel 2"/>
          <p:cNvSpPr>
            <a:spLocks noGrp="1"/>
          </p:cNvSpPr>
          <p:nvPr>
            <p:ph type="subTitle" idx="1"/>
          </p:nvPr>
        </p:nvSpPr>
        <p:spPr>
          <a:xfrm>
            <a:off x="1285806" y="3559365"/>
            <a:ext cx="7429500" cy="820396"/>
          </a:xfrm>
        </p:spPr>
        <p:txBody>
          <a:bodyPr>
            <a:normAutofit lnSpcReduction="10000"/>
          </a:bodyPr>
          <a:lstStyle/>
          <a:p>
            <a:r>
              <a:rPr lang="nl-NL" sz="4875" b="1" dirty="0">
                <a:solidFill>
                  <a:srgbClr val="778988"/>
                </a:solidFill>
                <a:latin typeface="Source Sans Pro Semibold" charset="0"/>
                <a:ea typeface="Source Sans Pro Semibold" charset="0"/>
                <a:cs typeface="Source Sans Pro Semibold" charset="0"/>
              </a:rPr>
              <a:t>We can go CE!</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34" y="5873815"/>
            <a:ext cx="5547274" cy="1990855"/>
          </a:xfrm>
          <a:prstGeom prst="rect">
            <a:avLst/>
          </a:prstGeom>
        </p:spPr>
      </p:pic>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605" y="4428454"/>
            <a:ext cx="4671843" cy="1765348"/>
          </a:xfrm>
          <a:prstGeom prst="rect">
            <a:avLst/>
          </a:prstGeom>
        </p:spPr>
      </p:pic>
    </p:spTree>
    <p:extLst>
      <p:ext uri="{BB962C8B-B14F-4D97-AF65-F5344CB8AC3E}">
        <p14:creationId xmlns:p14="http://schemas.microsoft.com/office/powerpoint/2010/main" val="1580484090"/>
      </p:ext>
    </p:extLst>
  </p:cSld>
  <p:clrMapOvr>
    <a:masterClrMapping/>
  </p:clrMapOvr>
</p:sld>
</file>

<file path=ppt/theme/theme1.xml><?xml version="1.0" encoding="utf-8"?>
<a:theme xmlns:a="http://schemas.openxmlformats.org/drawingml/2006/main" name="sjabloon KIVI PPT">
  <a:themeElements>
    <a:clrScheme name="Kivi">
      <a:dk1>
        <a:srgbClr val="002F5F"/>
      </a:dk1>
      <a:lt1>
        <a:srgbClr val="FFFFFF"/>
      </a:lt1>
      <a:dk2>
        <a:srgbClr val="FFFFFF"/>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ivi">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sjabloon KIVI PPT</Template>
  <TotalTime>350</TotalTime>
  <Words>1914</Words>
  <Application>Microsoft Office PowerPoint</Application>
  <PresentationFormat>A4 (210 x 297 mm)</PresentationFormat>
  <Paragraphs>343</Paragraphs>
  <Slides>47</Slides>
  <Notes>26</Notes>
  <HiddenSlides>0</HiddenSlides>
  <MMClips>0</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47</vt:i4>
      </vt:variant>
    </vt:vector>
  </HeadingPairs>
  <TitlesOfParts>
    <vt:vector size="60" baseType="lpstr">
      <vt:lpstr>AkzidenzGroteskBE-Bold</vt:lpstr>
      <vt:lpstr>Arial</vt:lpstr>
      <vt:lpstr>Bruum FY</vt:lpstr>
      <vt:lpstr>Calibri</vt:lpstr>
      <vt:lpstr>Eras Demi ITC</vt:lpstr>
      <vt:lpstr>Eras Light ITC</vt:lpstr>
      <vt:lpstr>Goudy Old Style</vt:lpstr>
      <vt:lpstr>Helvetica</vt:lpstr>
      <vt:lpstr>Helvetica Neue</vt:lpstr>
      <vt:lpstr>Source Sans Pro Semibold</vt:lpstr>
      <vt:lpstr>Symbol</vt:lpstr>
      <vt:lpstr>Tahoma</vt:lpstr>
      <vt:lpstr>sjabloon KIVI PPT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Economische groei en grondstoffen</vt:lpstr>
      <vt:lpstr>PowerPoint-presentatie</vt:lpstr>
      <vt:lpstr>De Circulaire Economie</vt:lpstr>
      <vt:lpstr>Wat gebeurt er allemaal al in Oost Nederland?</vt:lpstr>
      <vt:lpstr>Wat is CIRCLES?</vt:lpstr>
      <vt:lpstr>Bedrijven en CIRCLES</vt:lpstr>
      <vt:lpstr>PowerPoint-presentatie</vt:lpstr>
      <vt:lpstr>Bedrijven en CIRCLES</vt:lpstr>
      <vt:lpstr>Studenten, docenten en CIRCLES</vt:lpstr>
      <vt:lpstr>Studenten, docenten en CIRCLES</vt:lpstr>
      <vt:lpstr>Studenten, docenten en CIRCLES</vt:lpstr>
      <vt:lpstr>Toolbox Circulaire Economie</vt:lpstr>
      <vt:lpstr>AcCElerator – uitdaging en aanbod</vt:lpstr>
      <vt:lpstr>AcCElerator – doelgroepen</vt:lpstr>
      <vt:lpstr>Business Modellen – uitdaging en aanbod</vt:lpstr>
      <vt:lpstr>Wie zijn CIRCLES? Founding partners</vt:lpstr>
      <vt:lpstr>PowerPoint-presentatie</vt:lpstr>
      <vt:lpstr>PowerPoint-presentatie</vt:lpstr>
      <vt:lpstr>PowerPoint-presentatie</vt:lpstr>
      <vt:lpstr>PowerPoint-presentatie</vt:lpstr>
      <vt:lpstr>Waarom wordt er zo weinig duurzaam en eerlijk gekocht?</vt:lpstr>
      <vt:lpstr>Wat vindt de consument?</vt:lpstr>
      <vt:lpstr>            verzamelt het aanbod van zoveel mogelijk eerlijke en duurzame winkels op één website!</vt:lpstr>
      <vt:lpstr>PowerPoint-presentatie</vt:lpstr>
      <vt:lpstr>PowerPoint-presentatie</vt:lpstr>
      <vt:lpstr>PowerPoint-presentatie</vt:lpstr>
      <vt:lpstr>Jij bepaalt wat duurzaam is!</vt:lpstr>
      <vt:lpstr>PowerPoint-presentatie</vt:lpstr>
      <vt:lpstr>…zodat jij de bewuste keuze kan maken!</vt:lpstr>
      <vt:lpstr>PowerPoint-presentatie</vt:lpstr>
      <vt:lpstr>Boosting battery energy with pure silicon anodes</vt:lpstr>
      <vt:lpstr>Pure silicon anodes</vt:lpstr>
      <vt:lpstr>How it all started </vt:lpstr>
      <vt:lpstr>Battery performance after one year</vt:lpstr>
      <vt:lpstr>PowerPoint-presentatie</vt:lpstr>
      <vt:lpstr>PowerPoint-presentatie</vt:lpstr>
      <vt:lpstr>Thank you for your attention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Engineering Society</dc:title>
  <dc:creator>Stephanie Limbeek</dc:creator>
  <cp:lastModifiedBy>Janjoris van Diepen</cp:lastModifiedBy>
  <cp:revision>53</cp:revision>
  <cp:lastPrinted>2014-04-24T09:58:45Z</cp:lastPrinted>
  <dcterms:created xsi:type="dcterms:W3CDTF">2014-11-19T09:45:18Z</dcterms:created>
  <dcterms:modified xsi:type="dcterms:W3CDTF">2018-03-06T15:52:25Z</dcterms:modified>
</cp:coreProperties>
</file>